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0" r:id="rId5"/>
    <p:sldId id="256" r:id="rId6"/>
    <p:sldId id="262" r:id="rId7"/>
    <p:sldId id="258" r:id="rId8"/>
    <p:sldId id="265" r:id="rId9"/>
    <p:sldId id="266" r:id="rId10"/>
    <p:sldId id="264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2F5503-8720-4331-8145-F20DE3C00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44FF5D8-DB40-45F9-9E9E-7F3BCAC30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4" indent="0" algn="ctr">
              <a:buNone/>
              <a:defRPr sz="2000"/>
            </a:lvl2pPr>
            <a:lvl3pPr marL="914365" indent="0" algn="ctr">
              <a:buNone/>
              <a:defRPr sz="1801"/>
            </a:lvl3pPr>
            <a:lvl4pPr marL="1371550" indent="0" algn="ctr">
              <a:buNone/>
              <a:defRPr sz="1600"/>
            </a:lvl4pPr>
            <a:lvl5pPr marL="1828732" indent="0" algn="ctr">
              <a:buNone/>
              <a:defRPr sz="1600"/>
            </a:lvl5pPr>
            <a:lvl6pPr marL="2285915" indent="0" algn="ctr">
              <a:buNone/>
              <a:defRPr sz="1600"/>
            </a:lvl6pPr>
            <a:lvl7pPr marL="2743096" indent="0" algn="ctr">
              <a:buNone/>
              <a:defRPr sz="1600"/>
            </a:lvl7pPr>
            <a:lvl8pPr marL="3200280" indent="0" algn="ctr">
              <a:buNone/>
              <a:defRPr sz="1600"/>
            </a:lvl8pPr>
            <a:lvl9pPr marL="3657464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BCCD83C-C18F-4F9E-A936-1A3B37E2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E01-136E-4144-B06B-908DAF3877A1}" type="datetimeFigureOut">
              <a:rPr lang="hr-HR" smtClean="0"/>
              <a:t>7.12.2020.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B49C1FE-5E8E-45E1-906B-6F2F58A6C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096A4C-7EE9-4F0D-9344-8D57B0EC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FB48-AF1D-4F7E-935A-193CA7443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594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DB355D-E217-4DAD-8160-3A1E9CC0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060D92C-85B9-4C16-90DE-A8E692EC4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4087E9-F9EC-4B73-BA52-A80E8B91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E01-136E-4144-B06B-908DAF3877A1}" type="datetimeFigureOut">
              <a:rPr lang="hr-HR" smtClean="0"/>
              <a:t>7.12.2020.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5F78F81-1749-48E7-9AA7-E4EFD1E00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CAE68C-9D44-4685-B533-8B728A33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FB48-AF1D-4F7E-935A-193CA7443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98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B0D29A8-7382-4D6E-89CF-5C427DC3F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D6C6C7B-7F76-4E41-95C4-9BBAE84D0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19ACB67-549A-49D9-A706-8C240DBC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E01-136E-4144-B06B-908DAF3877A1}" type="datetimeFigureOut">
              <a:rPr lang="hr-HR" smtClean="0"/>
              <a:t>7.12.2020.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DE8138-6C6A-4BF9-83A0-8D43E4EA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0AD8AA-C091-4E24-A118-141A5039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FB48-AF1D-4F7E-935A-193CA7443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126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CF490F-CFF4-48AE-88D9-B170D3C0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C14023-1AC1-4F1B-8AC0-9D9C96C77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C8FDDF-3EA5-453B-BB04-1054AA3A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E01-136E-4144-B06B-908DAF3877A1}" type="datetimeFigureOut">
              <a:rPr lang="hr-HR" smtClean="0"/>
              <a:t>7.12.2020.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B314F4-C197-4A53-BFFE-123F877A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066B9B-59F9-4E38-B0DE-A53AA5C1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FB48-AF1D-4F7E-935A-193CA7443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73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213FAF-A5D2-4690-BCAE-63E07029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332DA3F-0787-4F90-86DE-AC3BEF74A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2F167-E358-4AB3-989B-AA5A92FC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E01-136E-4144-B06B-908DAF3877A1}" type="datetimeFigureOut">
              <a:rPr lang="hr-HR" smtClean="0"/>
              <a:t>7.12.2020.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36432A5-06D9-46A5-8110-64DDE773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5D57CD-4F05-4F93-A539-59F92ED9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FB48-AF1D-4F7E-935A-193CA7443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44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A33087-4E4A-4F35-9034-0900FBD7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1FF61F-7F50-47DF-B8FA-5EC64B92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90F0BA1-C83C-4686-BA9E-F812C51C8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18B3136-919A-4BBA-94EB-175C9F40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E01-136E-4144-B06B-908DAF3877A1}" type="datetimeFigureOut">
              <a:rPr lang="hr-HR" smtClean="0"/>
              <a:t>7.12.2020.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85100F6-79AD-4485-BC5F-6974EFB9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43C41AC-F165-4BCE-88D4-1E82FC1C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FB48-AF1D-4F7E-935A-193CA7443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327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30A600-B415-4DF3-BAE5-9E079EA4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47628A7-2DB0-4BCF-A4C9-780D97ADE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5" indent="0">
              <a:buNone/>
              <a:defRPr sz="1801" b="1"/>
            </a:lvl3pPr>
            <a:lvl4pPr marL="1371550" indent="0">
              <a:buNone/>
              <a:defRPr sz="1600" b="1"/>
            </a:lvl4pPr>
            <a:lvl5pPr marL="1828732" indent="0">
              <a:buNone/>
              <a:defRPr sz="1600" b="1"/>
            </a:lvl5pPr>
            <a:lvl6pPr marL="2285915" indent="0">
              <a:buNone/>
              <a:defRPr sz="1600" b="1"/>
            </a:lvl6pPr>
            <a:lvl7pPr marL="2743096" indent="0">
              <a:buNone/>
              <a:defRPr sz="1600" b="1"/>
            </a:lvl7pPr>
            <a:lvl8pPr marL="3200280" indent="0">
              <a:buNone/>
              <a:defRPr sz="1600" b="1"/>
            </a:lvl8pPr>
            <a:lvl9pPr marL="3657464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4BD60B3-E179-45E0-8827-850EC1998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774FD7A-7F98-4DEA-9D1D-295C1CF8E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5" indent="0">
              <a:buNone/>
              <a:defRPr sz="1801" b="1"/>
            </a:lvl3pPr>
            <a:lvl4pPr marL="1371550" indent="0">
              <a:buNone/>
              <a:defRPr sz="1600" b="1"/>
            </a:lvl4pPr>
            <a:lvl5pPr marL="1828732" indent="0">
              <a:buNone/>
              <a:defRPr sz="1600" b="1"/>
            </a:lvl5pPr>
            <a:lvl6pPr marL="2285915" indent="0">
              <a:buNone/>
              <a:defRPr sz="1600" b="1"/>
            </a:lvl6pPr>
            <a:lvl7pPr marL="2743096" indent="0">
              <a:buNone/>
              <a:defRPr sz="1600" b="1"/>
            </a:lvl7pPr>
            <a:lvl8pPr marL="3200280" indent="0">
              <a:buNone/>
              <a:defRPr sz="1600" b="1"/>
            </a:lvl8pPr>
            <a:lvl9pPr marL="3657464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3B5A4C2-86C6-47CB-91F2-0A7DDD4C7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B9902C6-9920-465A-A07F-22C70E7A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E01-136E-4144-B06B-908DAF3877A1}" type="datetimeFigureOut">
              <a:rPr lang="hr-HR" smtClean="0"/>
              <a:t>7.12.2020.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78055EB-76DA-4D45-8A60-48D72DEA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7343A9A-F83D-4578-801B-94F06C59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FB48-AF1D-4F7E-935A-193CA7443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400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64FF16-8178-4346-A8C9-CB2F4EEF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8C95396-6785-4337-ADBF-D18B145C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E01-136E-4144-B06B-908DAF3877A1}" type="datetimeFigureOut">
              <a:rPr lang="hr-HR" smtClean="0"/>
              <a:t>7.12.2020.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4D7899-48FD-4E8D-ACCD-D502644F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50B97B-90A4-4A5C-A8ED-831F69F4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FB48-AF1D-4F7E-935A-193CA7443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07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D461D80-790F-4207-ACBF-036F10B1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E01-136E-4144-B06B-908DAF3877A1}" type="datetimeFigureOut">
              <a:rPr lang="hr-HR" smtClean="0"/>
              <a:t>7.12.2020.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0FEA9AC-D32F-4588-A312-74912EE5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1BACA10-409F-4A72-9CD6-901904EB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FB48-AF1D-4F7E-935A-193CA7443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998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37763D-AF07-42C2-8250-FAEB07EE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0B1741-1A1B-4B62-88E0-E2C53529F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2E9FE4B-CFE4-425D-A1FB-955B2E55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4" indent="0">
              <a:buNone/>
              <a:defRPr sz="1401"/>
            </a:lvl2pPr>
            <a:lvl3pPr marL="914365" indent="0">
              <a:buNone/>
              <a:defRPr sz="1200"/>
            </a:lvl3pPr>
            <a:lvl4pPr marL="1371550" indent="0">
              <a:buNone/>
              <a:defRPr sz="1001"/>
            </a:lvl4pPr>
            <a:lvl5pPr marL="1828732" indent="0">
              <a:buNone/>
              <a:defRPr sz="1001"/>
            </a:lvl5pPr>
            <a:lvl6pPr marL="2285915" indent="0">
              <a:buNone/>
              <a:defRPr sz="1001"/>
            </a:lvl6pPr>
            <a:lvl7pPr marL="2743096" indent="0">
              <a:buNone/>
              <a:defRPr sz="1001"/>
            </a:lvl7pPr>
            <a:lvl8pPr marL="3200280" indent="0">
              <a:buNone/>
              <a:defRPr sz="1001"/>
            </a:lvl8pPr>
            <a:lvl9pPr marL="3657464" indent="0">
              <a:buNone/>
              <a:defRPr sz="100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8453DAA-38B9-4BF0-9F91-BEEA20BC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E01-136E-4144-B06B-908DAF3877A1}" type="datetimeFigureOut">
              <a:rPr lang="hr-HR" smtClean="0"/>
              <a:t>7.12.2020.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370123E-3383-43FC-B8DD-9F043A0F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3B313D-C249-4579-A0F1-078799B5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FB48-AF1D-4F7E-935A-193CA7443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034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A241C-1370-4C10-99FB-6D37869B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B62E61E-1B8A-4D14-BBF2-6C265DB3E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65" indent="0">
              <a:buNone/>
              <a:defRPr sz="2400"/>
            </a:lvl3pPr>
            <a:lvl4pPr marL="1371550" indent="0">
              <a:buNone/>
              <a:defRPr sz="2000"/>
            </a:lvl4pPr>
            <a:lvl5pPr marL="1828732" indent="0">
              <a:buNone/>
              <a:defRPr sz="2000"/>
            </a:lvl5pPr>
            <a:lvl6pPr marL="2285915" indent="0">
              <a:buNone/>
              <a:defRPr sz="2000"/>
            </a:lvl6pPr>
            <a:lvl7pPr marL="2743096" indent="0">
              <a:buNone/>
              <a:defRPr sz="2000"/>
            </a:lvl7pPr>
            <a:lvl8pPr marL="3200280" indent="0">
              <a:buNone/>
              <a:defRPr sz="2000"/>
            </a:lvl8pPr>
            <a:lvl9pPr marL="3657464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5D900E2-E013-4DE0-8760-00F56390E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4" indent="0">
              <a:buNone/>
              <a:defRPr sz="1401"/>
            </a:lvl2pPr>
            <a:lvl3pPr marL="914365" indent="0">
              <a:buNone/>
              <a:defRPr sz="1200"/>
            </a:lvl3pPr>
            <a:lvl4pPr marL="1371550" indent="0">
              <a:buNone/>
              <a:defRPr sz="1001"/>
            </a:lvl4pPr>
            <a:lvl5pPr marL="1828732" indent="0">
              <a:buNone/>
              <a:defRPr sz="1001"/>
            </a:lvl5pPr>
            <a:lvl6pPr marL="2285915" indent="0">
              <a:buNone/>
              <a:defRPr sz="1001"/>
            </a:lvl6pPr>
            <a:lvl7pPr marL="2743096" indent="0">
              <a:buNone/>
              <a:defRPr sz="1001"/>
            </a:lvl7pPr>
            <a:lvl8pPr marL="3200280" indent="0">
              <a:buNone/>
              <a:defRPr sz="1001"/>
            </a:lvl8pPr>
            <a:lvl9pPr marL="3657464" indent="0">
              <a:buNone/>
              <a:defRPr sz="100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4049C1E-7DD2-4490-B39D-0C1CC1D2F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E01-136E-4144-B06B-908DAF3877A1}" type="datetimeFigureOut">
              <a:rPr lang="hr-HR" smtClean="0"/>
              <a:t>7.12.2020.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5B52973-FA24-40C6-B9A8-3FA40641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6631622-8B03-4C6E-BA56-8E42B074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FB48-AF1D-4F7E-935A-193CA7443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34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3496EBE-7251-4C1F-821A-DCE5A112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21AEEB5-5C5A-425B-B172-A219D461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D0E93B-7726-4FF4-93BF-F0BAF08AC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BE01-136E-4144-B06B-908DAF3877A1}" type="datetimeFigureOut">
              <a:rPr lang="hr-HR" smtClean="0"/>
              <a:t>7.12.2020.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822AD4-766F-420F-9D25-9AA2B97DF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253C7D-BE30-4AFA-8AF2-2AA7E2829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9FB48-AF1D-4F7E-935A-193CA7443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143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4" indent="-228591" algn="l" defTabSz="9143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7" indent="-228591" algn="l" defTabSz="9143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1" indent="-228591" algn="l" defTabSz="9143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23" indent="-228591" algn="l" defTabSz="9143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6" indent="-228591" algn="l" defTabSz="9143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9" indent="-228591" algn="l" defTabSz="9143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1" indent="-228591" algn="l" defTabSz="9143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54" indent="-228591" algn="l" defTabSz="9143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5" algn="l" defTabSz="9143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2" algn="l" defTabSz="9143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5" algn="l" defTabSz="9143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6" algn="l" defTabSz="9143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0" algn="l" defTabSz="9143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4" algn="l" defTabSz="91436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unsplash.com/photo-1461357591211-79bb0ffc09c6?ixid=MXwxMjA3fDB8MHxwaG90by1wYWdlfHx8fGVufDB8fHw%3D&amp;ixlib=rb-1.2.1&amp;auto=format&amp;fit=crop&amp;w=1000&amp;q=80">
            <a:extLst>
              <a:ext uri="{FF2B5EF4-FFF2-40B4-BE49-F238E27FC236}">
                <a16:creationId xmlns:a16="http://schemas.microsoft.com/office/drawing/2014/main" id="{1BAFCB6D-4599-47E5-A3E9-80C1E14A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3" y="1163070"/>
            <a:ext cx="6354148" cy="476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AB9F37E-5B6E-45D3-8C8A-88405DE9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416" y="1163070"/>
            <a:ext cx="4413381" cy="4765611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Ususret Riječi Božjoj</a:t>
            </a: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Prijedlog za rad 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biblijskim tekstom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katehetskim ili biblijskim skupinama 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nedjelja došašća</a:t>
            </a:r>
          </a:p>
        </p:txBody>
      </p:sp>
    </p:spTree>
    <p:extLst>
      <p:ext uri="{BB962C8B-B14F-4D97-AF65-F5344CB8AC3E}">
        <p14:creationId xmlns:p14="http://schemas.microsoft.com/office/powerpoint/2010/main" val="36200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6AB0E521-3586-448D-B94B-F673F106AA4F}"/>
              </a:ext>
            </a:extLst>
          </p:cNvPr>
          <p:cNvSpPr/>
          <p:nvPr/>
        </p:nvSpPr>
        <p:spPr>
          <a:xfrm>
            <a:off x="3048000" y="6332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IGRA ILI AKTIVNOST S TEKSTOM</a:t>
            </a: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F979BEC-5C0D-42EA-ACF2-777CBB9A8BB6}"/>
              </a:ext>
            </a:extLst>
          </p:cNvPr>
          <p:cNvSpPr/>
          <p:nvPr/>
        </p:nvSpPr>
        <p:spPr>
          <a:xfrm>
            <a:off x="1716833" y="1279554"/>
            <a:ext cx="8369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FENJERI IZRAĐENI OD PAPIRNATIH TRAKA</a:t>
            </a:r>
          </a:p>
        </p:txBody>
      </p:sp>
      <p:pic>
        <p:nvPicPr>
          <p:cNvPr id="8194" name="Picture 2" descr="https://www.cchobby.com/media/catalog/product/inspiration/v13910_1.jpg">
            <a:extLst>
              <a:ext uri="{FF2B5EF4-FFF2-40B4-BE49-F238E27FC236}">
                <a16:creationId xmlns:a16="http://schemas.microsoft.com/office/drawing/2014/main" id="{F5A22E06-CA81-49BD-90EC-5518D1BD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83" y="1967873"/>
            <a:ext cx="2182100" cy="21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cchobby.com/media/catalog/product/inspiration/v13910_2.jpg">
            <a:extLst>
              <a:ext uri="{FF2B5EF4-FFF2-40B4-BE49-F238E27FC236}">
                <a16:creationId xmlns:a16="http://schemas.microsoft.com/office/drawing/2014/main" id="{8373C9B4-8D48-48CE-8377-C48F917B6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52" y="1967873"/>
            <a:ext cx="2182100" cy="21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cchobby.com/media/catalog/product/inspiration/v13910_4.jpg">
            <a:extLst>
              <a:ext uri="{FF2B5EF4-FFF2-40B4-BE49-F238E27FC236}">
                <a16:creationId xmlns:a16="http://schemas.microsoft.com/office/drawing/2014/main" id="{1F204442-DBF7-4A43-839D-EA7E94831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811" y="1936195"/>
            <a:ext cx="2182100" cy="21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Korak 3">
            <a:extLst>
              <a:ext uri="{FF2B5EF4-FFF2-40B4-BE49-F238E27FC236}">
                <a16:creationId xmlns:a16="http://schemas.microsoft.com/office/drawing/2014/main" id="{C8AA6FAC-060B-464B-902B-8C0135C9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7873"/>
            <a:ext cx="2182100" cy="21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Korak 5">
            <a:extLst>
              <a:ext uri="{FF2B5EF4-FFF2-40B4-BE49-F238E27FC236}">
                <a16:creationId xmlns:a16="http://schemas.microsoft.com/office/drawing/2014/main" id="{D2BE935E-5722-4140-ADC7-3A7B4460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59" y="4405605"/>
            <a:ext cx="2182100" cy="21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Korak 6">
            <a:extLst>
              <a:ext uri="{FF2B5EF4-FFF2-40B4-BE49-F238E27FC236}">
                <a16:creationId xmlns:a16="http://schemas.microsoft.com/office/drawing/2014/main" id="{F9FD11BD-6EB7-4E32-8B52-C3C6321F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52" y="4405605"/>
            <a:ext cx="2182100" cy="21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Fenjeri izrađeni od papirnatih zvjezdanih traka na držačima svijeća od čajnog svjetla">
            <a:extLst>
              <a:ext uri="{FF2B5EF4-FFF2-40B4-BE49-F238E27FC236}">
                <a16:creationId xmlns:a16="http://schemas.microsoft.com/office/drawing/2014/main" id="{5E580576-D76C-4760-819A-593D7953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52" y="4376057"/>
            <a:ext cx="2211648" cy="221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C700B6A1-BB85-4674-803A-24477E2F9393}"/>
              </a:ext>
            </a:extLst>
          </p:cNvPr>
          <p:cNvSpPr/>
          <p:nvPr/>
        </p:nvSpPr>
        <p:spPr>
          <a:xfrm>
            <a:off x="8528811" y="4619492"/>
            <a:ext cx="32921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Potrebno je:</a:t>
            </a:r>
          </a:p>
          <a:p>
            <a:pPr algn="ctr"/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čaša</a:t>
            </a:r>
          </a:p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ukrasni papir</a:t>
            </a:r>
          </a:p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dvostruka ljepljiva traka</a:t>
            </a: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2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B9309EE-29C9-4B4A-8EA5-88D91FEDCA47}"/>
              </a:ext>
            </a:extLst>
          </p:cNvPr>
          <p:cNvSpPr/>
          <p:nvPr/>
        </p:nvSpPr>
        <p:spPr>
          <a:xfrm>
            <a:off x="1060580" y="48189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OSOBNI PRIMJER</a:t>
            </a:r>
          </a:p>
          <a:p>
            <a:pPr algn="ctr"/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‘SVIJETLITI’ DRUGIMA U DOŠAŠĆU</a:t>
            </a: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Poslanica biskupa Josipa Mrzljaka za Nedjelju Caritasa 15. prosinca 2019. –  Hrvatski Caritas">
            <a:extLst>
              <a:ext uri="{FF2B5EF4-FFF2-40B4-BE49-F238E27FC236}">
                <a16:creationId xmlns:a16="http://schemas.microsoft.com/office/drawing/2014/main" id="{7617EE30-019C-45CC-88B4-AB9E9107C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2"/>
          <a:stretch/>
        </p:blipFill>
        <p:spPr bwMode="auto">
          <a:xfrm>
            <a:off x="628279" y="2372503"/>
            <a:ext cx="5026053" cy="211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16. PROSINCA – NEDJELJA CARITASA / Caritas Zagrebačke nadbiskupije">
            <a:extLst>
              <a:ext uri="{FF2B5EF4-FFF2-40B4-BE49-F238E27FC236}">
                <a16:creationId xmlns:a16="http://schemas.microsoft.com/office/drawing/2014/main" id="{E7F18266-615A-432E-B16C-B785EDDF6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5" y="1833552"/>
            <a:ext cx="48768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obro se dobrim vraća - 136 dan - Riječ urednika">
            <a:extLst>
              <a:ext uri="{FF2B5EF4-FFF2-40B4-BE49-F238E27FC236}">
                <a16:creationId xmlns:a16="http://schemas.microsoft.com/office/drawing/2014/main" id="{296CB259-0A83-4551-B915-7B6903DC3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261355"/>
            <a:ext cx="2376377" cy="209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Osnovan župni Caritas | Župa i samostan sv. Ante Šubićevac">
            <a:extLst>
              <a:ext uri="{FF2B5EF4-FFF2-40B4-BE49-F238E27FC236}">
                <a16:creationId xmlns:a16="http://schemas.microsoft.com/office/drawing/2014/main" id="{FE4EF6B4-1390-432C-A770-D3A78FA2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64" y="5024448"/>
            <a:ext cx="4642757" cy="14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4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3080003-64AF-42F9-9D91-E12D4D4BC6CF}"/>
              </a:ext>
            </a:extLst>
          </p:cNvPr>
          <p:cNvSpPr/>
          <p:nvPr/>
        </p:nvSpPr>
        <p:spPr>
          <a:xfrm>
            <a:off x="2205929" y="4003836"/>
            <a:ext cx="754135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 MOLITVENIH NAKANA</a:t>
            </a:r>
          </a:p>
          <a:p>
            <a:pPr algn="ctr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naše biskupe i svećenike, da ostanu čuvari Riječi.</a:t>
            </a: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sve katehete i vjeroučitelje, da se ne umore naviještati Riječ.</a:t>
            </a: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sve vjeroučenike, da ostave vrata svojih srca otvorena za Riječ.</a:t>
            </a: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svo medicinsko osoblje, da svojom žrtvom ‘svijetle’ bolesnima i umirućima.</a:t>
            </a: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naš hrvatski narod, da prepozna ovo vrijeme kao priliku obnove obitelji.</a:t>
            </a:r>
          </a:p>
          <a:p>
            <a:pPr algn="ctr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Religija, vjera, križ, svjetlost, ruka, pouzdanje, Bog, moli">
            <a:extLst>
              <a:ext uri="{FF2B5EF4-FFF2-40B4-BE49-F238E27FC236}">
                <a16:creationId xmlns:a16="http://schemas.microsoft.com/office/drawing/2014/main" id="{90BA3FD6-9A70-4613-A90A-EE096265B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67" y="545840"/>
            <a:ext cx="4108580" cy="308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54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E3321F-46BB-40BC-A9D6-9FFD0EE3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6" y="1344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Više o Zagrebačkoj metodi čitanja Biblije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možete naći na sljedećoj poveznici: 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1C2A7F1E-76EF-496C-B714-3256C9980704}"/>
              </a:ext>
            </a:extLst>
          </p:cNvPr>
          <p:cNvSpPr/>
          <p:nvPr/>
        </p:nvSpPr>
        <p:spPr>
          <a:xfrm>
            <a:off x="4701644" y="3244334"/>
            <a:ext cx="4817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/>
              <a:t>https://hrcak.srce.hr/63026</a:t>
            </a:r>
          </a:p>
        </p:txBody>
      </p:sp>
    </p:spTree>
    <p:extLst>
      <p:ext uri="{BB962C8B-B14F-4D97-AF65-F5344CB8AC3E}">
        <p14:creationId xmlns:p14="http://schemas.microsoft.com/office/powerpoint/2010/main" val="416601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F9B0BD-CA69-45E5-89E9-872DC8DA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" y="453568"/>
            <a:ext cx="7400729" cy="2705878"/>
          </a:xfrm>
        </p:spPr>
        <p:txBody>
          <a:bodyPr>
            <a:noAutofit/>
          </a:bodyPr>
          <a:lstStyle/>
          <a:p>
            <a:pPr algn="ctr"/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„Budući da je prisutnost Biblije u katehezi stara kao i sama kateheza</a:t>
            </a:r>
            <a:b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budući da Biblija treba nadahnjivati svu katehezu, </a:t>
            </a:r>
            <a:b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svaka je kateheza općenito ili izravno biblijska.</a:t>
            </a:r>
            <a:b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Biblijom nastaje Crkva</a:t>
            </a:r>
            <a:b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Crkva je čuvarica Biblije.</a:t>
            </a:r>
            <a:b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Biblija je u svojoj cjelovitosti povjerena Crkvi a Crkva to smo mi.”</a:t>
            </a:r>
            <a:b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Alojzije Hoblaj )</a:t>
            </a:r>
            <a:b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njige, proučavanje, književnost, učenje, slaganje, Biblija, papir">
            <a:extLst>
              <a:ext uri="{FF2B5EF4-FFF2-40B4-BE49-F238E27FC236}">
                <a16:creationId xmlns:a16="http://schemas.microsoft.com/office/drawing/2014/main" id="{6390E49E-0F70-41EA-9CE6-9303A2ED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55" y="3159446"/>
            <a:ext cx="6473888" cy="33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8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A7187F9-1360-40DB-9947-CB200300B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03" y="929764"/>
            <a:ext cx="6936998" cy="4624243"/>
          </a:xfrm>
          <a:prstGeom prst="rect">
            <a:avLst/>
          </a:prstGeo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DE886030-9ECA-439F-B9BA-E7C4C490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6" y="1116879"/>
            <a:ext cx="3648268" cy="462424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Advent nas u svom značenju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poziva pripremiti se za dolazak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utjelovljenje Riječi Božje.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Svaki dan čujemo i izgovaramo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mnoštvo riječi.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čujemo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Božju riječ?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Razumijemo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što nam govori?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Živimo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po njoj?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842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E444603-ACC8-40E4-9281-BBFA1D11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608" y="298577"/>
            <a:ext cx="6128659" cy="6260841"/>
          </a:xfrm>
        </p:spPr>
        <p:txBody>
          <a:bodyPr>
            <a:normAutofit/>
          </a:bodyPr>
          <a:lstStyle/>
          <a:p>
            <a:pPr algn="ctr"/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KRATKA UVODNA MOLITVA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ime Oca i Sina i Duha Svetoga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Bože, probudi moju dušu 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čujem silni proročki glas. 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Naviješta mi spasenje i Tvoj slavni dolazak. 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tog proroštva neka se na nove puteve usmjeri ovaj život 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mi poklanjaš. 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Srce moje neka zažari zov glasnika buduće slave.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</a:t>
            </a:r>
            <a:b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45738B2-C710-4039-A997-71A53F7FB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3" y="620484"/>
            <a:ext cx="5617029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id="{EEEAB000-7D0D-4F3A-953C-B878252F12E5}"/>
              </a:ext>
            </a:extLst>
          </p:cNvPr>
          <p:cNvSpPr/>
          <p:nvPr/>
        </p:nvSpPr>
        <p:spPr>
          <a:xfrm>
            <a:off x="3023117" y="519795"/>
            <a:ext cx="63359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 MOTIVACIJSKA PITANJA</a:t>
            </a:r>
          </a:p>
          <a:p>
            <a:pPr algn="ctr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dugo bi mogao živjeti bez svjetla?</a:t>
            </a:r>
          </a:p>
          <a:p>
            <a:pPr algn="ctr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li mogao nekome ‘posuditi’ svoj glas, govoriti umjesto nekoga?</a:t>
            </a:r>
          </a:p>
        </p:txBody>
      </p:sp>
      <p:pic>
        <p:nvPicPr>
          <p:cNvPr id="4098" name="Picture 2" descr="Fantazija, svjetlost, raspoloženje, nebo, lijepo, bajka, san">
            <a:extLst>
              <a:ext uri="{FF2B5EF4-FFF2-40B4-BE49-F238E27FC236}">
                <a16:creationId xmlns:a16="http://schemas.microsoft.com/office/drawing/2014/main" id="{D38C1DA7-6C91-4570-9BF1-0485A7B2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94" y="2267396"/>
            <a:ext cx="7197011" cy="40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6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4CCE1161-549A-46E9-BAFF-9C77B8558231}"/>
              </a:ext>
            </a:extLst>
          </p:cNvPr>
          <p:cNvSpPr/>
          <p:nvPr/>
        </p:nvSpPr>
        <p:spPr>
          <a:xfrm>
            <a:off x="880137" y="585109"/>
            <a:ext cx="4087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KRATKI UVOD U ČITANJE TEKSTA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361716FE-5E23-42BB-A032-70BD7576CD4E}"/>
              </a:ext>
            </a:extLst>
          </p:cNvPr>
          <p:cNvSpPr/>
          <p:nvPr/>
        </p:nvSpPr>
        <p:spPr>
          <a:xfrm>
            <a:off x="623376" y="1531350"/>
            <a:ext cx="65065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„Tko </a:t>
            </a:r>
            <a:r>
              <a:rPr lang="hr-HR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bio Ivan? Izuzetan čovjek. </a:t>
            </a:r>
          </a:p>
          <a:p>
            <a:pPr algn="ctr"/>
            <a:r>
              <a:rPr lang="hr-HR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njegov glas iz pustinje došli su mnogi iz Judeje </a:t>
            </a:r>
          </a:p>
          <a:p>
            <a:pPr algn="ctr"/>
            <a:r>
              <a:rPr lang="hr-HR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pognute glave krstili se krstom obraćenja. </a:t>
            </a:r>
          </a:p>
          <a:p>
            <a:pPr algn="ctr"/>
            <a:r>
              <a:rPr lang="hr-HR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Velika je snaga izbijala iz njegova lika. </a:t>
            </a:r>
          </a:p>
          <a:p>
            <a:pPr algn="ctr"/>
            <a:r>
              <a:rPr lang="hr-HR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Zato su mnogi bili pomislili da je on ona zvijezda koja ima doći. Međutim, Ivan je bio svjestan da je došao </a:t>
            </a:r>
          </a:p>
          <a:p>
            <a:pPr algn="ctr"/>
            <a:r>
              <a:rPr lang="hr-HR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„kao svjedok da posvjedoči za Svjetlo“, </a:t>
            </a:r>
          </a:p>
          <a:p>
            <a:pPr algn="ctr"/>
            <a:r>
              <a:rPr lang="hr-HR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 da on sam nije bio Svjetlo. </a:t>
            </a:r>
          </a:p>
          <a:p>
            <a:pPr algn="ctr"/>
            <a:r>
              <a:rPr lang="hr-HR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Ivan je mogao posvjedočiti za svjetlo,</a:t>
            </a:r>
          </a:p>
          <a:p>
            <a:pPr algn="ctr"/>
            <a:r>
              <a:rPr lang="hr-HR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jer je i sam tom svjetlošću bio prosvijetljen.”</a:t>
            </a:r>
          </a:p>
          <a:p>
            <a:pPr algn="r"/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Zvonko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Pažin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337398D4-E1AB-4324-A270-FE630A5AE0C9}"/>
              </a:ext>
            </a:extLst>
          </p:cNvPr>
          <p:cNvSpPr/>
          <p:nvPr/>
        </p:nvSpPr>
        <p:spPr>
          <a:xfrm>
            <a:off x="2189253" y="5247580"/>
            <a:ext cx="3692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Pročitajmo ulomak Ivanova evanđelja</a:t>
            </a:r>
          </a:p>
          <a:p>
            <a:pPr algn="ctr"/>
            <a:r>
              <a:rPr lang="hr-HR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1, 6-8.19-28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is Name is John - The Art of Daniel Bonnell - Paintings &amp; Prints,  Religion, Philosophy, &amp; Astrology, Christianity, Other Christianity - ArtPal">
            <a:extLst>
              <a:ext uri="{FF2B5EF4-FFF2-40B4-BE49-F238E27FC236}">
                <a16:creationId xmlns:a16="http://schemas.microsoft.com/office/drawing/2014/main" id="{33A9AC8A-5995-442B-AF21-663DAD90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74" y="523686"/>
            <a:ext cx="4311871" cy="59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3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97765816-4594-4676-BE44-7A589AB91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245CC3F1-1FE1-4938-AF81-AE9D61F799EA}"/>
              </a:ext>
            </a:extLst>
          </p:cNvPr>
          <p:cNvSpPr/>
          <p:nvPr/>
        </p:nvSpPr>
        <p:spPr>
          <a:xfrm>
            <a:off x="4572000" y="334435"/>
            <a:ext cx="7620000" cy="6189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TEKST</a:t>
            </a:r>
          </a:p>
          <a:p>
            <a:pPr algn="ctr"/>
            <a:endParaRPr lang="hr-HR" sz="180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Bî čovjek poslan od Boga, ime mu Ivan.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dođe kao svjedok da posvjedoči za svjetlo da svi vjeruju po njemu.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bijaše on svjetlo, nego – da posvjedoči za svjetlo.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evo svjedočanstva Ivanova.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su Židovi iz Jeruzalema poslali k njemu svećenike i </a:t>
            </a:r>
            <a:r>
              <a:rPr lang="hr-HR" sz="180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levite</a:t>
            </a:r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ga upitaju: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„Tko si ti?“,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prizna; ne zanijeka, nego prizna: „Ja nisam Krist.“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Upitaše ga nato: „Što dakle? Jesi li Ilija?“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Odgovori: „Nisam.“ „Jesi li Prorok?“ Odgovori: „Ne.“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Tada mu rekoše: „Pa tko si da dadnemo odgovor onima koji su nas poslali?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kažeš sam o sebi?“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odgovori: „Ja sam glas koji viče u pustinji: </a:t>
            </a:r>
          </a:p>
          <a:p>
            <a:pPr algn="ctr"/>
            <a:r>
              <a:rPr lang="hr-HR" sz="180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Poravnite</a:t>
            </a:r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 Gospodnji! – kako reče prorok Izaija.“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neki izaslanici bijahu farizeji. Oni prihvatiše riječ i upitaše ga: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„Zašto onda krstiš kad nisi Krist, ni Ilija, ni Prorok?“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 im odgovori: „Ja krstim vodom. Među vama stoji koga vi ne poznate –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onaj koji za mnom dolazi, komu ja nisam dostojan odriješiti remenje na obući.“ </a:t>
            </a: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 dogodilo u </a:t>
            </a:r>
            <a:r>
              <a:rPr lang="hr-HR" sz="180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Betaniji</a:t>
            </a:r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onu stranu Jordana, gdje je Ivan krstio. </a:t>
            </a:r>
          </a:p>
          <a:p>
            <a:pPr algn="ctr"/>
            <a:endParaRPr lang="hr-HR" sz="180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180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Riječ Gospodnja</a:t>
            </a:r>
          </a:p>
        </p:txBody>
      </p:sp>
    </p:spTree>
    <p:extLst>
      <p:ext uri="{BB962C8B-B14F-4D97-AF65-F5344CB8AC3E}">
        <p14:creationId xmlns:p14="http://schemas.microsoft.com/office/powerpoint/2010/main" val="114104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1E6A1AEF-DCDB-4511-A667-4C4DF2089285}"/>
              </a:ext>
            </a:extLst>
          </p:cNvPr>
          <p:cNvSpPr/>
          <p:nvPr/>
        </p:nvSpPr>
        <p:spPr>
          <a:xfrm>
            <a:off x="6439973" y="2985278"/>
            <a:ext cx="502406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 PITANJA ZA RAZUMIJEVANJE TEKSTA</a:t>
            </a: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koga je Ivan poslan?</a:t>
            </a: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Tko dolazi k Ivanu na rijeku Jordan?</a:t>
            </a: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Zašto mnoštvo ljudi dolazi?</a:t>
            </a: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Ivan kaže za sebe?</a:t>
            </a: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Zašto Ivan krsti?</a:t>
            </a: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Knjiga, Biblija, Tekst, Književnost, Kršćanstvo, Staro, Studija">
            <a:extLst>
              <a:ext uri="{FF2B5EF4-FFF2-40B4-BE49-F238E27FC236}">
                <a16:creationId xmlns:a16="http://schemas.microsoft.com/office/drawing/2014/main" id="{3011A503-B597-48E1-ADBB-217A8792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9" y="1623009"/>
            <a:ext cx="5097624" cy="339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0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1EDCF12B-E7A0-42AC-88E5-B490A2EBE7DC}"/>
              </a:ext>
            </a:extLst>
          </p:cNvPr>
          <p:cNvSpPr/>
          <p:nvPr/>
        </p:nvSpPr>
        <p:spPr>
          <a:xfrm>
            <a:off x="3359020" y="514676"/>
            <a:ext cx="49769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 PITANJA ZA AKTUALIZACIJU TEKSTA</a:t>
            </a: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Tko sam ja?</a:t>
            </a: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čemu je moja veličina?</a:t>
            </a: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Tko voli boraviti u mojoj blizini?</a:t>
            </a: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Kakvo mjesto ima riječ Božja u mojemu srcu?</a:t>
            </a:r>
          </a:p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 li ovog došašća biti nečije ‘svjetlo’?</a:t>
            </a: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louzane, Svjetionik, Francuska, Orijentir, More, Ocean">
            <a:extLst>
              <a:ext uri="{FF2B5EF4-FFF2-40B4-BE49-F238E27FC236}">
                <a16:creationId xmlns:a16="http://schemas.microsoft.com/office/drawing/2014/main" id="{B2096D29-639A-4856-BCA8-2529803CE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96" y="2865241"/>
            <a:ext cx="5983798" cy="347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96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772</Words>
  <Application>Microsoft Office PowerPoint</Application>
  <PresentationFormat>Široki zaslon</PresentationFormat>
  <Paragraphs>77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sustava Office</vt:lpstr>
      <vt:lpstr>Ususret Riječi Božjoj   Prijedlog za rad  s biblijskim tekstom u katehetskim ili biblijskim skupinama    3. nedjelja došašća</vt:lpstr>
      <vt:lpstr>„Budući da je prisutnost Biblije u katehezi stara kao i sama kateheza  i budući da Biblija treba nadahnjivati svu katehezu,  svaka je kateheza općenito ili izravno biblijska.  Biblijom nastaje Crkva a Crkva je čuvarica Biblije.  Biblija je u svojoj cjelovitosti povjerena Crkvi a Crkva to smo mi.”  ( Alojzije Hoblaj ) </vt:lpstr>
      <vt:lpstr>UVOD    Advent nas u svom značenju poziva pripremiti se za dolazak utjelovljenje Riječi Božje.  Svaki dan čujemo i izgovaramo mnoštvo riječi.  Kako čujemo Božju riječ?  Razumijemo li što nam govori?  Živimo li po njoj?    </vt:lpstr>
      <vt:lpstr>  KRATKA UVODNA MOLITVA    U ime Oca i Sina i Duha Svetoga  Bože, probudi moju dušu  da čujem silni proročki glas.  Naviješta mi spasenje i Tvoj slavni dolazak.   Od tog proroštva neka se na nove puteve usmjeri ovaj život  koji mi poklanjaš.   Srce moje neka zažari zov glasnika buduće slave.  Amen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Više o Zagrebačkoj metodi čitanja Biblije možete naći na sljedećoj poveznici: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Ususret Riječi Božjoj</dc:title>
  <dc:creator>iskra pavlov</dc:creator>
  <cp:lastModifiedBy>Korisnik</cp:lastModifiedBy>
  <cp:revision>16</cp:revision>
  <dcterms:created xsi:type="dcterms:W3CDTF">2020-12-07T08:51:17Z</dcterms:created>
  <dcterms:modified xsi:type="dcterms:W3CDTF">2020-12-07T11:43:05Z</dcterms:modified>
</cp:coreProperties>
</file>