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11" r:id="rId6"/>
  </p:sldMasterIdLst>
  <p:notesMasterIdLst>
    <p:notesMasterId r:id="rId36"/>
  </p:notesMasterIdLst>
  <p:sldIdLst>
    <p:sldId id="363" r:id="rId7"/>
    <p:sldId id="470" r:id="rId8"/>
    <p:sldId id="472" r:id="rId9"/>
    <p:sldId id="474" r:id="rId10"/>
    <p:sldId id="436" r:id="rId11"/>
    <p:sldId id="466" r:id="rId12"/>
    <p:sldId id="476" r:id="rId13"/>
    <p:sldId id="422" r:id="rId14"/>
    <p:sldId id="441" r:id="rId15"/>
    <p:sldId id="453" r:id="rId16"/>
    <p:sldId id="443" r:id="rId17"/>
    <p:sldId id="444" r:id="rId18"/>
    <p:sldId id="478" r:id="rId19"/>
    <p:sldId id="482" r:id="rId20"/>
    <p:sldId id="480" r:id="rId21"/>
    <p:sldId id="461" r:id="rId22"/>
    <p:sldId id="462" r:id="rId23"/>
    <p:sldId id="484" r:id="rId24"/>
    <p:sldId id="431" r:id="rId25"/>
    <p:sldId id="464" r:id="rId26"/>
    <p:sldId id="458" r:id="rId27"/>
    <p:sldId id="489" r:id="rId28"/>
    <p:sldId id="491" r:id="rId29"/>
    <p:sldId id="492" r:id="rId30"/>
    <p:sldId id="468" r:id="rId31"/>
    <p:sldId id="486" r:id="rId32"/>
    <p:sldId id="499" r:id="rId33"/>
    <p:sldId id="496" r:id="rId34"/>
    <p:sldId id="497" r:id="rId35"/>
  </p:sldIdLst>
  <p:sldSz cx="9144000" cy="6858000" type="screen4x3"/>
  <p:notesSz cx="6858000" cy="9947275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0033CC"/>
    <a:srgbClr val="CC00CC"/>
    <a:srgbClr val="9900CC"/>
    <a:srgbClr val="CC00FF"/>
    <a:srgbClr val="993366"/>
    <a:srgbClr val="FF66FF"/>
    <a:srgbClr val="6600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 autoAdjust="0"/>
    <p:restoredTop sz="94660"/>
  </p:normalViewPr>
  <p:slideViewPr>
    <p:cSldViewPr>
      <p:cViewPr varScale="1">
        <p:scale>
          <a:sx n="120" d="100"/>
          <a:sy n="120" d="100"/>
        </p:scale>
        <p:origin x="135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BF461-C654-43C3-A984-EDEDE5C23601}" type="datetimeFigureOut">
              <a:rPr lang="hr-HR" smtClean="0"/>
              <a:t>25.9.2023.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D79FA-F67B-4075-A934-677A2B47B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0741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79FA-F67B-4075-A934-677A2B47BCB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736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D79FA-F67B-4075-A934-677A2B47BCB7}" type="slidenum">
              <a:rPr lang="hr-HR" smtClean="0">
                <a:solidFill>
                  <a:prstClr val="black"/>
                </a:solidFill>
              </a:rPr>
              <a:pPr/>
              <a:t>27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6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/>
              <a:t>25.9.2023.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655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53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88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59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9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3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5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48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98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52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2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66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7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12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2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8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6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12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07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29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7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32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16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50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41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9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6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4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83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12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94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43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80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19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81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0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9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12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96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22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75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54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97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64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775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97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96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9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3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96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42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8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F21F-01D6-4F36-B446-C0990968CC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3FA13-1E61-471C-9132-709EC1352123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0212-7AE9-4723-8C27-7DF7517331BC}" type="datetimeFigureOut">
              <a:rPr lang="hr-HR" smtClean="0"/>
              <a:pPr/>
              <a:t>25.9.2023.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250B-5025-458B-B92B-D5ACA1AE489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F21F-01D6-4F36-B446-C0990968CC8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3FA13-1E61-471C-9132-709EC13521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4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282">
              <a:srgbClr val="FDEEE5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F21F-01D6-4F36-B446-C0990968CC8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3FA13-1E61-471C-9132-709EC13521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4A4E3-A95F-4640-B048-10252CE304D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7A8D3-2C0D-4D0C-BCE3-6C882ADCDF7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6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0212-7AE9-4723-8C27-7DF7517331B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250B-5025-458B-B92B-D5ACA1AE489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F21F-01D6-4F36-B446-C0990968CC8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25.9.2023.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3FA13-1E61-471C-9132-709EC13521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6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hr-HR" b="1" dirty="0"/>
              <a:t>Majka M. </a:t>
            </a:r>
            <a:r>
              <a:rPr lang="hr-HR" b="1" dirty="0" err="1"/>
              <a:t>Amadeja</a:t>
            </a:r>
            <a:r>
              <a:rPr lang="hr-HR" b="1" dirty="0"/>
              <a:t> Pavlović</a:t>
            </a:r>
            <a:endParaRPr lang="hr-HR" dirty="0"/>
          </a:p>
        </p:txBody>
      </p:sp>
      <p:pic>
        <p:nvPicPr>
          <p:cNvPr id="4" name="Picture 2" descr="C:\Users\Valerija\Desktop\aktualni sat 2021\20210106_1329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332" t="1358" r="9754"/>
          <a:stretch>
            <a:fillRect/>
          </a:stretch>
        </p:blipFill>
        <p:spPr bwMode="auto">
          <a:xfrm rot="5400000">
            <a:off x="3871416" y="2042616"/>
            <a:ext cx="5440362" cy="4190406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650741" y="2420888"/>
            <a:ext cx="3610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Provincijalna poglavarica sestara sv. Križa u Đakovu od 1943. do 1955.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7504" y="6197242"/>
            <a:ext cx="3134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>
                <a:solidFill>
                  <a:srgbClr val="C00000"/>
                </a:solidFill>
              </a:rPr>
              <a:t>Pripremila: s. Ana Cvitanušić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4788024" y="2204864"/>
            <a:ext cx="3564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Majka M. 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Amadeja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završila je višu školu i trgovački kurs u Novom </a:t>
            </a:r>
            <a:r>
              <a:rPr lang="hr-H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Sadu</a:t>
            </a:r>
            <a:r>
              <a:rPr lang="hr-H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r-HR" sz="2400" dirty="0"/>
          </a:p>
        </p:txBody>
      </p:sp>
      <p:sp>
        <p:nvSpPr>
          <p:cNvPr id="6" name="Pravokutnik 5"/>
          <p:cNvSpPr/>
          <p:nvPr/>
        </p:nvSpPr>
        <p:spPr>
          <a:xfrm>
            <a:off x="4842018" y="3717032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Tijekom toga školovanja počela je štovati Presveto Srce Isusovo i sv. Alojzija, dok u djetinjstvu, kako sama priznaje, nije bila baš pobožna. </a:t>
            </a:r>
            <a:endParaRPr lang="hr-HR" sz="24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364449" cy="501317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457200" y="274638"/>
            <a:ext cx="8229600" cy="13541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4000" b="1" dirty="0">
                <a:solidFill>
                  <a:schemeClr val="bg1"/>
                </a:solidFill>
              </a:rPr>
              <a:t>Pobožnost majke M. </a:t>
            </a:r>
            <a:r>
              <a:rPr lang="hr-HR" sz="4000" b="1" dirty="0" err="1">
                <a:solidFill>
                  <a:schemeClr val="bg1"/>
                </a:solidFill>
              </a:rPr>
              <a:t>Amadeje</a:t>
            </a:r>
            <a:r>
              <a:rPr lang="hr-HR" sz="4000" b="1" dirty="0">
                <a:solidFill>
                  <a:schemeClr val="bg1"/>
                </a:solidFill>
              </a:rPr>
              <a:t> u mladim danima</a:t>
            </a:r>
          </a:p>
        </p:txBody>
      </p:sp>
    </p:spTree>
    <p:extLst>
      <p:ext uri="{BB962C8B-B14F-4D97-AF65-F5344CB8AC3E}">
        <p14:creationId xmlns:p14="http://schemas.microsoft.com/office/powerpoint/2010/main" val="64205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95741" y="476672"/>
            <a:ext cx="41602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samostan Milosrdnih sestara sv. Križa u Đakovu stupila je 4. studenoga 1922. godine. </a:t>
            </a:r>
          </a:p>
          <a:p>
            <a:pPr algn="just"/>
            <a:endParaRPr lang="hr-HR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Kao mlada redovnica posvetila se odgojno-obrazovnom radu.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14292"/>
            <a:ext cx="4176464" cy="34483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42" y="18539"/>
            <a:ext cx="4467534" cy="3573016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4472232" y="3933056"/>
            <a:ext cx="44665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1943. do 1955. godine vršila je službu provincijalne poglavarice.</a:t>
            </a:r>
          </a:p>
          <a:p>
            <a:pPr algn="just"/>
            <a:endParaRPr lang="hr-HR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Živeći blisku povezanost s Isusom, željela ga je nasljedovati u ljubavi koja je spremna na žrtvu vlastitoga života.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33658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19142"/>
            <a:ext cx="5724128" cy="4741212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275072" y="908720"/>
            <a:ext cx="86414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Zagledana u Gospodina, u svemu je bila jaka, dosljedna i požrtvovna do kraja. I u najtežim danima Drugog svjetskog rata nikoga i ničega nije se bojala. </a:t>
            </a:r>
            <a:endParaRPr lang="hr-HR" sz="2200" dirty="0"/>
          </a:p>
        </p:txBody>
      </p:sp>
      <p:sp>
        <p:nvSpPr>
          <p:cNvPr id="5" name="Pravokutnik 4"/>
          <p:cNvSpPr/>
          <p:nvPr/>
        </p:nvSpPr>
        <p:spPr>
          <a:xfrm>
            <a:off x="275072" y="2119142"/>
            <a:ext cx="28083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Tako je u vremenu velikih progona Židova, unatoč opasnosti za </a:t>
            </a:r>
            <a:r>
              <a:rPr lang="hr-HR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 i za zajednicu sestara, tijekom četiri godine, pod lažnim imenom, skrivala u samostanu u Đakovu jedanaestogodišnju židovsku djevojčicu Zdenku </a:t>
            </a:r>
            <a:r>
              <a:rPr lang="hr-HR" sz="22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Bienenstock</a:t>
            </a:r>
            <a:r>
              <a:rPr lang="hr-HR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2789505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467544" y="260648"/>
            <a:ext cx="8229600" cy="1354162"/>
          </a:xfrm>
          <a:prstGeom prst="rect">
            <a:avLst/>
          </a:prstGeom>
          <a:solidFill>
            <a:srgbClr val="9933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>
              <a:solidFill>
                <a:prstClr val="white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475656" y="620688"/>
            <a:ext cx="8013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prstClr val="white"/>
                </a:solidFill>
                <a:latin typeface="Arial" panose="020B0604020202020204" pitchFamily="34" charset="0"/>
              </a:rPr>
              <a:t>PRAVEDNICA MEĐU NARODIMA</a:t>
            </a:r>
            <a:br>
              <a:rPr lang="hr-HR" sz="3200" dirty="0">
                <a:solidFill>
                  <a:prstClr val="white"/>
                </a:solidFill>
              </a:rPr>
            </a:br>
            <a:endParaRPr lang="hr-HR" sz="3200" dirty="0">
              <a:solidFill>
                <a:prstClr val="white"/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1691680" y="3645024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„MAJKA  AMADEJA</a:t>
            </a:r>
            <a:b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ZBOG MENE</a:t>
            </a:r>
            <a:b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IZLOŽILA JE</a:t>
            </a:r>
            <a:b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SEBE.“</a:t>
            </a:r>
          </a:p>
        </p:txBody>
      </p:sp>
      <p:sp>
        <p:nvSpPr>
          <p:cNvPr id="9" name="Pravokutnik 8"/>
          <p:cNvSpPr/>
          <p:nvPr/>
        </p:nvSpPr>
        <p:spPr>
          <a:xfrm>
            <a:off x="1259632" y="2420888"/>
            <a:ext cx="5246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i="1" dirty="0">
                <a:solidFill>
                  <a:prstClr val="black"/>
                </a:solidFill>
                <a:latin typeface="Arial" panose="020B0604020202020204" pitchFamily="34" charset="0"/>
              </a:rPr>
              <a:t>Gđa Zdenka </a:t>
            </a:r>
            <a:r>
              <a:rPr lang="hr-HR" sz="2200" i="1" dirty="0" err="1">
                <a:solidFill>
                  <a:prstClr val="black"/>
                </a:solidFill>
                <a:latin typeface="Arial" panose="020B0604020202020204" pitchFamily="34" charset="0"/>
              </a:rPr>
              <a:t>Grünbaum</a:t>
            </a:r>
            <a:r>
              <a:rPr lang="hr-HR" sz="2200" i="1" dirty="0">
                <a:solidFill>
                  <a:prstClr val="black"/>
                </a:solidFill>
                <a:latin typeface="Arial" panose="020B0604020202020204" pitchFamily="34" charset="0"/>
              </a:rPr>
              <a:t>, Židovka, </a:t>
            </a:r>
          </a:p>
          <a:p>
            <a:pPr algn="just"/>
            <a:r>
              <a:rPr lang="hr-HR" sz="2200" i="1" dirty="0">
                <a:solidFill>
                  <a:prstClr val="black"/>
                </a:solidFill>
                <a:latin typeface="Arial" panose="020B0604020202020204" pitchFamily="34" charset="0"/>
              </a:rPr>
              <a:t>kojoj je majka M. </a:t>
            </a:r>
            <a:r>
              <a:rPr lang="hr-HR" sz="2200" i="1" dirty="0" err="1">
                <a:solidFill>
                  <a:prstClr val="black"/>
                </a:solidFill>
                <a:latin typeface="Arial" panose="020B0604020202020204" pitchFamily="34" charset="0"/>
              </a:rPr>
              <a:t>Amadeja</a:t>
            </a:r>
            <a:r>
              <a:rPr lang="hr-HR" sz="2200" i="1" dirty="0">
                <a:solidFill>
                  <a:prstClr val="black"/>
                </a:solidFill>
                <a:latin typeface="Arial" panose="020B0604020202020204" pitchFamily="34" charset="0"/>
              </a:rPr>
              <a:t> spasila život:</a:t>
            </a:r>
            <a:endParaRPr lang="hr-HR" sz="2200" i="1" dirty="0">
              <a:solidFill>
                <a:prstClr val="black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5" t="31664" r="36770" b="24613"/>
          <a:stretch/>
        </p:blipFill>
        <p:spPr>
          <a:xfrm>
            <a:off x="6660232" y="3029944"/>
            <a:ext cx="2088232" cy="3807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4580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79" y="1988840"/>
            <a:ext cx="5438017" cy="486916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899592" y="404664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„Za činjenicu da sam preživjela strašno vrijeme Drugog svjetskog rata, diplomirala na Hebrejskom sveučilištu, i imam</a:t>
            </a:r>
            <a:br>
              <a:rPr lang="hr-HR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predivnu obitelj, zaslužna je velikodušnost duha, duboka vjera i hrabrost poglavarice majke </a:t>
            </a:r>
            <a:r>
              <a:rPr lang="hr-HR" sz="2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Amadeje</a:t>
            </a:r>
            <a:r>
              <a:rPr lang="hr-HR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hr-HR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(gđa Zdenka)</a:t>
            </a:r>
            <a:endParaRPr lang="hr-HR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9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6">
                <a:lumMod val="5000"/>
                <a:lumOff val="9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8920"/>
            <a:ext cx="5679250" cy="4000166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23528" y="808293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Gospođa Zdenka još je napisala: »Časna majka </a:t>
            </a:r>
            <a:r>
              <a:rPr lang="hr-HR" sz="2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Amadeja</a:t>
            </a:r>
            <a:r>
              <a:rPr lang="hr-HR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meni je zbilja bila kao majka. Zbog mene je izložila sebe i cijeli samostan opasnosti. </a:t>
            </a:r>
            <a:endParaRPr lang="hr-HR" sz="2200" dirty="0">
              <a:solidFill>
                <a:prstClr val="black"/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323528" y="2726613"/>
            <a:ext cx="29142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Ona je čuvala moju tajnu, unatoč opasnosti za sebe i zajednicu u samostanu.” </a:t>
            </a:r>
            <a:endParaRPr lang="hr-HR" sz="2100" dirty="0">
              <a:solidFill>
                <a:prstClr val="black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323528" y="1756664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Prekršaji pružanja utočišta, pomaganja ili spašavanja Židova kažnjavali su se smrću. </a:t>
            </a:r>
            <a:endParaRPr lang="hr-HR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640960" cy="5789443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691680" y="404664"/>
            <a:ext cx="5570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i="1" dirty="0">
                <a:latin typeface="Arial" panose="020B0604020202020204" pitchFamily="34" charset="0"/>
              </a:rPr>
              <a:t>Gđa Zdenka </a:t>
            </a:r>
            <a:r>
              <a:rPr lang="hr-HR" sz="2000" i="1" dirty="0" err="1">
                <a:latin typeface="Arial" panose="020B0604020202020204" pitchFamily="34" charset="0"/>
              </a:rPr>
              <a:t>Grünbaum</a:t>
            </a:r>
            <a:r>
              <a:rPr lang="hr-HR" sz="2000" i="1" dirty="0">
                <a:latin typeface="Arial" panose="020B0604020202020204" pitchFamily="34" charset="0"/>
              </a:rPr>
              <a:t> (</a:t>
            </a:r>
            <a:r>
              <a:rPr lang="hr-HR" sz="2000" i="1" dirty="0" err="1">
                <a:latin typeface="Arial" panose="020B0604020202020204" pitchFamily="34" charset="0"/>
              </a:rPr>
              <a:t>Bienenstock</a:t>
            </a:r>
            <a:r>
              <a:rPr lang="hr-HR" sz="2000" i="1" dirty="0">
                <a:latin typeface="Arial" panose="020B0604020202020204" pitchFamily="34" charset="0"/>
              </a:rPr>
              <a:t>) s obitelji</a:t>
            </a:r>
            <a:r>
              <a:rPr lang="hr-H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17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4563"/>
          <a:stretch/>
        </p:blipFill>
        <p:spPr>
          <a:xfrm>
            <a:off x="4618" y="0"/>
            <a:ext cx="4929590" cy="436510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r="22065"/>
          <a:stretch/>
        </p:blipFill>
        <p:spPr>
          <a:xfrm>
            <a:off x="5076056" y="2736300"/>
            <a:ext cx="4067944" cy="4121699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236081" y="4797152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„Da bi se spriječilo da se nasilje ponovi, moramo obrazovati mlade i naučiti ih da odbace diskriminaciju po rasi, vjeri ili ideologiji</a:t>
            </a:r>
            <a:r>
              <a:rPr lang="hr-HR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Riječi su veleposlanika Države Izraela)</a:t>
            </a:r>
          </a:p>
          <a:p>
            <a:pPr algn="just"/>
            <a:endParaRPr lang="hr-HR" sz="2000" dirty="0"/>
          </a:p>
        </p:txBody>
      </p:sp>
      <p:sp>
        <p:nvSpPr>
          <p:cNvPr id="5" name="Pravokutnik 4"/>
          <p:cNvSpPr/>
          <p:nvPr/>
        </p:nvSpPr>
        <p:spPr>
          <a:xfrm>
            <a:off x="4987960" y="826571"/>
            <a:ext cx="410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„Velika mi je čast da danas mogu voditi ovu ceremoniju u Đakovu, koju smo organizirali zajedno s Milosrdnim sestrama Sv. Križa  i da mogu inaugurirati među nama novu Pravednicu među </a:t>
            </a:r>
            <a:r>
              <a:rPr lang="hr-HR">
                <a:latin typeface="Times New Roman" panose="02020603050405020304" pitchFamily="18" charset="0"/>
                <a:ea typeface="Times New Roman" panose="02020603050405020304" pitchFamily="18" charset="0"/>
              </a:rPr>
              <a:t>narodima.”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4959929" y="180240"/>
            <a:ext cx="420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Riječi </a:t>
            </a:r>
            <a:r>
              <a:rPr lang="hr-HR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</a:t>
            </a:r>
            <a:r>
              <a:rPr lang="hr-HR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Shmuela</a:t>
            </a:r>
            <a:r>
              <a:rPr lang="hr-HR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Meiroma</a:t>
            </a:r>
            <a:r>
              <a:rPr lang="hr-HR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hr-H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veleposlanika Države Izraela: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20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rnja piramida 6"/>
          <p:cNvSpPr/>
          <p:nvPr/>
        </p:nvSpPr>
        <p:spPr>
          <a:xfrm>
            <a:off x="1695008" y="1988840"/>
            <a:ext cx="5904656" cy="3672408"/>
          </a:xfrm>
          <a:prstGeom prst="beve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2339752" y="3040214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„Sveti Josip obično bez buke čini</a:t>
            </a:r>
            <a:b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velika čudesa.“</a:t>
            </a:r>
          </a:p>
          <a:p>
            <a:pPr algn="ctr"/>
            <a:b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sv. Leopold Bogdan Mandić</a:t>
            </a:r>
          </a:p>
        </p:txBody>
      </p:sp>
      <p:sp>
        <p:nvSpPr>
          <p:cNvPr id="9" name="Pravokutnik 8"/>
          <p:cNvSpPr/>
          <p:nvPr/>
        </p:nvSpPr>
        <p:spPr>
          <a:xfrm>
            <a:off x="1832368" y="976679"/>
            <a:ext cx="57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VELIKA ŠTOVATELJICA SV. JOSIPA</a:t>
            </a:r>
            <a:b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083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39552" y="1766430"/>
            <a:ext cx="4104457" cy="333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 je s. </a:t>
            </a:r>
            <a:r>
              <a:rPr lang="hr-HR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Mericija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rekla kako nema više brašna, majka M. </a:t>
            </a:r>
            <a:r>
              <a:rPr lang="hr-HR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Amadeja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rekla: </a:t>
            </a:r>
            <a:r>
              <a:rPr lang="hr-HR" sz="2200" b="1" i="1" dirty="0">
                <a:solidFill>
                  <a:srgbClr val="99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Molit ćemo sv. Josipa za pomoć. 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Sestre su bile u crkvi na molitvi i ona je došla, stala pred sestre i rekla: </a:t>
            </a:r>
            <a:r>
              <a:rPr lang="hr-HR" sz="2200" i="1" dirty="0">
                <a:solidFill>
                  <a:srgbClr val="99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Sestre, molite sv. Josipa na jednu nakanu i za jednu potrebu.</a:t>
            </a:r>
            <a:r>
              <a:rPr lang="hr-HR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Poslije se opet vratila u pekaru.”  </a:t>
            </a:r>
            <a:endParaRPr lang="hr-H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:\4. Materijali za filmiće\samostanska crkva\1\DSC_0788.JPG"/>
          <p:cNvPicPr>
            <a:picLocks noChangeAspect="1" noChangeArrowheads="1"/>
          </p:cNvPicPr>
          <p:nvPr/>
        </p:nvPicPr>
        <p:blipFill rotWithShape="1">
          <a:blip r:embed="rId2" cstate="print"/>
          <a:srcRect l="3081" t="14943" r="3802" b="9591"/>
          <a:stretch/>
        </p:blipFill>
        <p:spPr bwMode="auto">
          <a:xfrm rot="16200000">
            <a:off x="3676089" y="1399966"/>
            <a:ext cx="6867877" cy="4067944"/>
          </a:xfrm>
          <a:prstGeom prst="rect">
            <a:avLst/>
          </a:prstGeom>
          <a:noFill/>
        </p:spPr>
      </p:pic>
      <p:sp>
        <p:nvSpPr>
          <p:cNvPr id="4" name="Pravokutnik 3"/>
          <p:cNvSpPr/>
          <p:nvPr/>
        </p:nvSpPr>
        <p:spPr>
          <a:xfrm>
            <a:off x="323527" y="630388"/>
            <a:ext cx="4536505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Sestra </a:t>
            </a:r>
            <a:r>
              <a:rPr lang="hr-HR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Benicija</a:t>
            </a:r>
            <a:r>
              <a:rPr lang="hr-H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Kukuruzović</a:t>
            </a:r>
            <a:r>
              <a:rPr lang="hr-H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 to vrijeme novakinja na službi u samostanskoj pekari, očevidac tog događaja piše: </a:t>
            </a:r>
            <a:endParaRPr lang="hr-H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5167099" y="116632"/>
            <a:ext cx="388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Oltar sv. Josipa u samostanskoj crkvi u Đakovu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157192"/>
            <a:ext cx="2376264" cy="16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436096" y="1772816"/>
            <a:ext cx="2952328" cy="23974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hr-H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Koji je razlog da je ova sestra sv. Križa proglašena „Pravednicom među narodima“?</a:t>
            </a:r>
            <a:endParaRPr lang="hr-HR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852428" cy="4918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016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3528" y="404664"/>
            <a:ext cx="3600400" cy="1903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„Vrlo brzo je sestra došla po nju i pozvala je da dođe na dvorište. Vreće brašna i žita je dovezao otac naše s. Cecilije iz Đakovačkih Selaca.  </a:t>
            </a:r>
            <a:endParaRPr lang="hr-H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3491880" y="4054187"/>
            <a:ext cx="5328592" cy="262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 se majka. </a:t>
            </a:r>
            <a:r>
              <a:rPr lang="hr-HR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Amadeja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začudila i zapitala odakle su doznali da nemamo brašna, on je rekao: </a:t>
            </a:r>
            <a:r>
              <a:rPr lang="hr-HR" sz="2200" b="1" i="1" dirty="0">
                <a:solidFill>
                  <a:srgbClr val="99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 svi su vidjeli da su vam odvezli žito. Ljudi su rekli: Sestre su tolike gladne nahranile mi sada nećemo dopustiti da one gladuju. 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Tako je pomoć sv. Josipa bila brza i učinkovita.”</a:t>
            </a:r>
            <a:endParaRPr lang="hr-HR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2880320" cy="41378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0"/>
          <a:stretch/>
        </p:blipFill>
        <p:spPr>
          <a:xfrm>
            <a:off x="4283968" y="116631"/>
            <a:ext cx="4752528" cy="37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0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457200" y="274638"/>
            <a:ext cx="8229600" cy="135416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611560" y="35155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b="1" dirty="0">
                <a:solidFill>
                  <a:schemeClr val="bg1"/>
                </a:solidFill>
              </a:rPr>
              <a:t>Prijelaz k Ocu                                                          majke M. </a:t>
            </a:r>
            <a:r>
              <a:rPr lang="hr-HR" sz="3600" b="1" dirty="0" err="1">
                <a:solidFill>
                  <a:schemeClr val="bg1"/>
                </a:solidFill>
              </a:rPr>
              <a:t>Amadeje</a:t>
            </a:r>
            <a:r>
              <a:rPr lang="hr-HR" sz="3600" b="1" dirty="0">
                <a:solidFill>
                  <a:schemeClr val="bg1"/>
                </a:solidFill>
              </a:rPr>
              <a:t> Pavlović</a:t>
            </a:r>
          </a:p>
        </p:txBody>
      </p:sp>
      <p:sp>
        <p:nvSpPr>
          <p:cNvPr id="6" name="Pravokutnik 5"/>
          <p:cNvSpPr/>
          <p:nvPr/>
        </p:nvSpPr>
        <p:spPr>
          <a:xfrm>
            <a:off x="457200" y="1861823"/>
            <a:ext cx="8507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Majka M. </a:t>
            </a:r>
            <a:r>
              <a:rPr lang="hr-HR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Amadeja</a:t>
            </a:r>
            <a:r>
              <a:rPr lang="hr-H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preminula je 26. studenoga 1971. godine. U sažalnici jedna je gospođa napisala sestrama: </a:t>
            </a:r>
            <a:endParaRPr lang="hr-HR" sz="2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95752"/>
            <a:ext cx="3561302" cy="4096525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431591" y="2864287"/>
            <a:ext cx="44644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2300" dirty="0">
                <a:solidFill>
                  <a:srgbClr val="660033"/>
                </a:solidFill>
                <a:ea typeface="Times New Roman" panose="02020603050405020304" pitchFamily="18" charset="0"/>
              </a:rPr>
              <a:t>„Izgubili ste majku čvrste vjere, velikoga uma i velike odvažnosti, plemenitoga duha, iskrene pobožnosti i nježne ljubavi prema svima. Ljubav prema Bogu i bližnjemu u njoj je plamtjela i zračila iz njezina bića kroz cijeli njezini život.“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/>
          <a:srcRect t="69992" b="8335"/>
          <a:stretch/>
        </p:blipFill>
        <p:spPr>
          <a:xfrm>
            <a:off x="449516" y="5873124"/>
            <a:ext cx="3834452" cy="7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4">
                <a:lumMod val="5000"/>
                <a:lumOff val="95000"/>
              </a:schemeClr>
            </a:gs>
            <a:gs pos="0">
              <a:schemeClr val="accent4">
                <a:lumMod val="45000"/>
                <a:lumOff val="55000"/>
              </a:schemeClr>
            </a:gs>
            <a:gs pos="4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 rot="21163897">
            <a:off x="4373779" y="3280296"/>
            <a:ext cx="283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Što me je iznenadilo?</a:t>
            </a:r>
            <a:endParaRPr lang="hr-HR" sz="2400" dirty="0">
              <a:solidFill>
                <a:prstClr val="black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395">
            <a:off x="689890" y="2874130"/>
            <a:ext cx="2648645" cy="269603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 rot="21156845">
            <a:off x="3020285" y="1548948"/>
            <a:ext cx="5050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835"/>
              </a:spcAft>
            </a:pP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Kako sam se osjećao/la slušajući o životu majke M. </a:t>
            </a:r>
            <a:r>
              <a:rPr lang="hr-H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Amadeje</a:t>
            </a: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sp>
        <p:nvSpPr>
          <p:cNvPr id="6" name="Pravokutnik 5"/>
          <p:cNvSpPr/>
          <p:nvPr/>
        </p:nvSpPr>
        <p:spPr>
          <a:xfrm>
            <a:off x="13647" y="601323"/>
            <a:ext cx="3037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835"/>
              </a:spcAft>
            </a:pPr>
            <a:r>
              <a:rPr lang="hr-HR" sz="2400" i="1" dirty="0">
                <a:solidFill>
                  <a:srgbClr val="99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Odgovori na jedno                                od ovih pitanja</a:t>
            </a:r>
            <a:r>
              <a:rPr lang="hr-HR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82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00801" y="908720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1. Koje je puno ime i prezime časne sestre koju smo sada upoznali? </a:t>
            </a:r>
            <a:endParaRPr lang="hr-HR" sz="2000" dirty="0"/>
          </a:p>
        </p:txBody>
      </p:sp>
      <p:sp>
        <p:nvSpPr>
          <p:cNvPr id="3" name="Pravokutnik 2"/>
          <p:cNvSpPr/>
          <p:nvPr/>
        </p:nvSpPr>
        <p:spPr>
          <a:xfrm>
            <a:off x="442986" y="315393"/>
            <a:ext cx="3953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008000"/>
                </a:solidFill>
                <a:latin typeface="Times New Roman" panose="02020603050405020304" pitchFamily="18" charset="0"/>
              </a:rPr>
              <a:t>Pitanja i odgovori…</a:t>
            </a:r>
            <a:endParaRPr lang="hr-HR" sz="2400" i="1" dirty="0">
              <a:solidFill>
                <a:srgbClr val="008000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5580112" y="1258994"/>
            <a:ext cx="3213380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Majka Marija </a:t>
            </a:r>
            <a:r>
              <a:rPr lang="hr-HR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Amadeja</a:t>
            </a: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Pavlović</a:t>
            </a:r>
            <a:endParaRPr lang="hr-HR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420552" y="1728211"/>
            <a:ext cx="753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2. Zašto je s. M. </a:t>
            </a:r>
            <a:r>
              <a:rPr lang="hr-H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Amadeja</a:t>
            </a:r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postala poznata u 21. stoljeću? Kako su je       proglasili?</a:t>
            </a:r>
            <a:endParaRPr lang="hr-HR" sz="2000" dirty="0"/>
          </a:p>
        </p:txBody>
      </p:sp>
      <p:sp>
        <p:nvSpPr>
          <p:cNvPr id="6" name="Pravokutnik 5"/>
          <p:cNvSpPr/>
          <p:nvPr/>
        </p:nvSpPr>
        <p:spPr>
          <a:xfrm>
            <a:off x="1238501" y="2319987"/>
            <a:ext cx="7387077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Izložila je svoj život u obrani svakog ljudskog života i osobe u Drugom svjetskom ratu, proglašena je Pravednicom među narodima.</a:t>
            </a:r>
            <a:endParaRPr lang="hr-HR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15377" y="3045935"/>
            <a:ext cx="6374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3. Gdje je rođena majka s. M. </a:t>
            </a:r>
            <a:r>
              <a:rPr lang="hr-H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Amadeje</a:t>
            </a:r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hr-HR" sz="2000" dirty="0"/>
          </a:p>
        </p:txBody>
      </p:sp>
      <p:sp>
        <p:nvSpPr>
          <p:cNvPr id="8" name="Pravokutnik 7"/>
          <p:cNvSpPr/>
          <p:nvPr/>
        </p:nvSpPr>
        <p:spPr>
          <a:xfrm>
            <a:off x="4932040" y="3248575"/>
            <a:ext cx="2958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U Petrovaradinu. 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515377" y="3592554"/>
            <a:ext cx="8339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4. Opiši s nekoliko riječi majku s. M. </a:t>
            </a:r>
            <a:r>
              <a:rPr lang="hr-H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Amadeju</a:t>
            </a:r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kao djevojčicu i navedi neke njezine osobine.</a:t>
            </a:r>
            <a:endParaRPr lang="hr-HR" sz="2000" dirty="0"/>
          </a:p>
        </p:txBody>
      </p:sp>
      <p:sp>
        <p:nvSpPr>
          <p:cNvPr id="10" name="Pravokutnik 9"/>
          <p:cNvSpPr/>
          <p:nvPr/>
        </p:nvSpPr>
        <p:spPr>
          <a:xfrm>
            <a:off x="1922243" y="4285682"/>
            <a:ext cx="731573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Živahna, nestašna, razigrana, nije posebno pobožna. Osobito privržena tati.</a:t>
            </a:r>
            <a:endParaRPr lang="hr-HR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458132" y="4856507"/>
            <a:ext cx="846674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5. U koji je samostan i kada ušla kao mlada djevojka s. M. </a:t>
            </a:r>
            <a:r>
              <a:rPr lang="hr-H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Amadeja</a:t>
            </a:r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r>
              <a:rPr lang="hr-HR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</a:t>
            </a: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Milosrdnih sestara sv. Križa u Đakovu, 1922. godine.</a:t>
            </a:r>
            <a:r>
              <a:rPr lang="hr-H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r-HR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r-HR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</a:t>
            </a:r>
            <a:endParaRPr lang="hr-HR" dirty="0"/>
          </a:p>
        </p:txBody>
      </p:sp>
      <p:sp>
        <p:nvSpPr>
          <p:cNvPr id="16" name="Pravokutnik 15"/>
          <p:cNvSpPr/>
          <p:nvPr/>
        </p:nvSpPr>
        <p:spPr>
          <a:xfrm>
            <a:off x="514403" y="5581496"/>
            <a:ext cx="5884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6. Je li to bilo vrijeme Prvog ili Drugog svjetskog rata? </a:t>
            </a:r>
            <a:endParaRPr lang="hr-HR" sz="2000" dirty="0"/>
          </a:p>
        </p:txBody>
      </p:sp>
      <p:sp>
        <p:nvSpPr>
          <p:cNvPr id="18" name="Pravokutnik 17"/>
          <p:cNvSpPr/>
          <p:nvPr/>
        </p:nvSpPr>
        <p:spPr>
          <a:xfrm>
            <a:off x="5508104" y="5922360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Drugog svjetskog rata</a:t>
            </a:r>
            <a:endParaRPr lang="hr-H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169">
            <a:off x="5053131" y="2569335"/>
            <a:ext cx="2771740" cy="2078805"/>
          </a:xfrm>
          <a:prstGeom prst="rect">
            <a:avLst/>
          </a:prstGeom>
        </p:spPr>
      </p:pic>
      <p:pic>
        <p:nvPicPr>
          <p:cNvPr id="11" name="Picture 2" descr="New P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199">
            <a:off x="1116752" y="2966854"/>
            <a:ext cx="2779750" cy="10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kutnik 11"/>
          <p:cNvSpPr/>
          <p:nvPr/>
        </p:nvSpPr>
        <p:spPr>
          <a:xfrm>
            <a:off x="322208" y="620688"/>
            <a:ext cx="8373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8. Kako se zvala djevojčica kojoj je majka </a:t>
            </a:r>
            <a:r>
              <a:rPr lang="hr-H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Amadeja</a:t>
            </a:r>
            <a:r>
              <a:rPr lang="hr-H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spasila život? U kakvoj je opasnosti bila djevojčica? </a:t>
            </a:r>
            <a:endParaRPr lang="hr-HR" sz="2000" dirty="0"/>
          </a:p>
        </p:txBody>
      </p:sp>
      <p:sp>
        <p:nvSpPr>
          <p:cNvPr id="13" name="Pravokutnik 12"/>
          <p:cNvSpPr/>
          <p:nvPr/>
        </p:nvSpPr>
        <p:spPr>
          <a:xfrm>
            <a:off x="1979712" y="1379087"/>
            <a:ext cx="7056784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Djevojčica Zdenka spašena je od smrti jer je bila Židovka, a </a:t>
            </a:r>
            <a:r>
              <a:rPr lang="hr-HR" i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Drugom </a:t>
            </a:r>
            <a:r>
              <a:rPr lang="hr-HR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svjetskom ratu Židovi su bili proganjani.  </a:t>
            </a:r>
            <a:endParaRPr lang="hr-HR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375649" y="1788511"/>
            <a:ext cx="3096344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hr-H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278269" y="5661248"/>
            <a:ext cx="6165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i="1" dirty="0">
                <a:solidFill>
                  <a:srgbClr val="002060"/>
                </a:solidFill>
                <a:ea typeface="Calibri" panose="020F0502020204030204" pitchFamily="34" charset="0"/>
              </a:rPr>
              <a:t>U idućim slajdovima odabrati aktivnosti po želji</a:t>
            </a:r>
            <a:endParaRPr lang="hr-HR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97152"/>
            <a:ext cx="1588957" cy="166876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629633" y="2060848"/>
            <a:ext cx="270208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DJETINJSTVO - </a:t>
            </a:r>
            <a:r>
              <a:rPr lang="hr-HR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zelenom</a:t>
            </a:r>
            <a:endParaRPr lang="hr-HR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95536" y="363663"/>
            <a:ext cx="375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70C0"/>
                </a:solidFill>
              </a:rPr>
              <a:t>SKUPNI RAD ILI RAD U PARU: </a:t>
            </a:r>
            <a:r>
              <a:rPr lang="hr-HR" dirty="0">
                <a:solidFill>
                  <a:srgbClr val="0070C0"/>
                </a:solidFill>
              </a:rPr>
              <a:t>podvuci odgovarajućom bojom rečenice koje se odnose na određeno razdoblje života majke M. </a:t>
            </a:r>
            <a:r>
              <a:rPr lang="hr-HR" dirty="0" err="1">
                <a:solidFill>
                  <a:srgbClr val="0070C0"/>
                </a:solidFill>
              </a:rPr>
              <a:t>Amadeje</a:t>
            </a:r>
            <a:r>
              <a:rPr lang="hr-HR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38386" y="2518835"/>
            <a:ext cx="221323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MLADOST - </a:t>
            </a:r>
            <a:r>
              <a:rPr lang="hr-HR" b="1" dirty="0">
                <a:solidFill>
                  <a:srgbClr val="FFCC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žutom</a:t>
            </a:r>
            <a:endParaRPr lang="hr-HR" dirty="0">
              <a:solidFill>
                <a:srgbClr val="FFCC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38386" y="3030430"/>
            <a:ext cx="278127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ČASNA SESTRA - </a:t>
            </a:r>
            <a:r>
              <a:rPr lang="hr-HR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plavom</a:t>
            </a:r>
            <a:endParaRPr lang="hr-HR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638386" y="3512644"/>
            <a:ext cx="2585260" cy="787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PRAVEDNICA MEĐU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NARODIMA - </a:t>
            </a:r>
            <a:r>
              <a:rPr lang="hr-H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crvenom</a:t>
            </a:r>
            <a:endParaRPr lang="hr-H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4355976" y="220685"/>
            <a:ext cx="4680520" cy="658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05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Pobožna Srcu Isusovu.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Jaka i u </a:t>
            </a:r>
            <a:r>
              <a:rPr lang="hr-HR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najtežim danima Drugog svjetskog rata.</a:t>
            </a:r>
            <a:endParaRPr lang="hr-HR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Mala „prefriganka“.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Ispunjena ljubavlju prema Bogu i bližnjemu.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Nije posebno pobožna.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Posebno privržena tati.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Radi u školi.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Izabrana za Provincijalnu poglavaricu.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r-HR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pasila život židovske djevojčice                                                                                                       drugih židovskih žena iz đakovačkoga logora.</a:t>
            </a:r>
            <a:endParaRPr lang="hr-HR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Radi kao činovnica u Zemunu.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Razmišlja o redovničkom pozivu.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Živahna, nestašna, razigrana.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Nikoga se i ničega nije bojala.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Završila višu školu i trgovački kurs.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Posebno se pouzdaje u pomoć svetoga Josipa.</a:t>
            </a:r>
            <a:endParaRPr lang="hr-HR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r-HR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8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0" b="-1"/>
          <a:stretch/>
        </p:blipFill>
        <p:spPr>
          <a:xfrm>
            <a:off x="-44632" y="-1835037"/>
            <a:ext cx="9144000" cy="6858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19691" y="1320581"/>
            <a:ext cx="8424936" cy="14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500" dirty="0">
                <a:solidFill>
                  <a:srgbClr val="CC00CC"/>
                </a:solidFill>
                <a:ea typeface="Calibri" panose="020F0502020204030204" pitchFamily="34" charset="0"/>
              </a:rPr>
              <a:t>Koja bi pitanja rado postavio/la majci M. </a:t>
            </a:r>
            <a:r>
              <a:rPr lang="hr-HR" sz="2500" dirty="0" err="1">
                <a:solidFill>
                  <a:srgbClr val="CC00CC"/>
                </a:solidFill>
                <a:ea typeface="Calibri" panose="020F0502020204030204" pitchFamily="34" charset="0"/>
              </a:rPr>
              <a:t>Amadeji</a:t>
            </a:r>
            <a:r>
              <a:rPr lang="hr-HR" sz="2500" dirty="0">
                <a:solidFill>
                  <a:srgbClr val="CC00CC"/>
                </a:solidFill>
                <a:ea typeface="Calibri" panose="020F0502020204030204" pitchFamily="34" charset="0"/>
              </a:rPr>
              <a:t> kada bi imao/la prilike s njom razgovarati?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500" dirty="0">
                <a:solidFill>
                  <a:srgbClr val="CC00CC"/>
                </a:solidFill>
                <a:ea typeface="Calibri" panose="020F0502020204030204" pitchFamily="34" charset="0"/>
              </a:rPr>
              <a:t>Igra „vrući stolac</a:t>
            </a:r>
            <a:r>
              <a:rPr lang="hr-HR" sz="2500">
                <a:solidFill>
                  <a:srgbClr val="CC00CC"/>
                </a:solidFill>
                <a:ea typeface="Calibri" panose="020F0502020204030204" pitchFamily="34" charset="0"/>
              </a:rPr>
              <a:t>” </a:t>
            </a:r>
            <a:endParaRPr lang="hr-HR" sz="2500" dirty="0">
              <a:solidFill>
                <a:srgbClr val="CC00CC"/>
              </a:solidFill>
              <a:ea typeface="Calibri" panose="020F0502020204030204" pitchFamily="34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323528" y="1732400"/>
            <a:ext cx="8496944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600" dirty="0">
                <a:solidFill>
                  <a:srgbClr val="6600CC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996">
            <a:off x="6125651" y="3687922"/>
            <a:ext cx="2302833" cy="267008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2047" b="7823"/>
          <a:stretch/>
        </p:blipFill>
        <p:spPr>
          <a:xfrm rot="20668500">
            <a:off x="4975599" y="4595420"/>
            <a:ext cx="937781" cy="8550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2047" b="7823"/>
          <a:stretch/>
        </p:blipFill>
        <p:spPr>
          <a:xfrm rot="1789475">
            <a:off x="8350788" y="3572910"/>
            <a:ext cx="686802" cy="62623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2047" b="7823"/>
          <a:stretch/>
        </p:blipFill>
        <p:spPr>
          <a:xfrm rot="732647">
            <a:off x="7638762" y="6355926"/>
            <a:ext cx="498456" cy="4545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Pravokutnik 12"/>
          <p:cNvSpPr/>
          <p:nvPr/>
        </p:nvSpPr>
        <p:spPr>
          <a:xfrm>
            <a:off x="309300" y="3031123"/>
            <a:ext cx="620330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600" dirty="0">
                <a:solidFill>
                  <a:srgbClr val="6600CC"/>
                </a:solidFill>
                <a:ea typeface="Calibri" panose="020F0502020204030204" pitchFamily="34" charset="0"/>
              </a:rPr>
              <a:t>3. Napisati molitvu za proglašenje blaženom </a:t>
            </a:r>
          </a:p>
          <a:p>
            <a:r>
              <a:rPr lang="hr-HR" sz="2600" dirty="0">
                <a:solidFill>
                  <a:srgbClr val="6600CC"/>
                </a:solidFill>
                <a:ea typeface="Calibri" panose="020F0502020204030204" pitchFamily="34" charset="0"/>
              </a:rPr>
              <a:t>    majke M. </a:t>
            </a:r>
            <a:r>
              <a:rPr lang="hr-HR" sz="2600" dirty="0" err="1">
                <a:solidFill>
                  <a:srgbClr val="6600CC"/>
                </a:solidFill>
                <a:ea typeface="Calibri" panose="020F0502020204030204" pitchFamily="34" charset="0"/>
              </a:rPr>
              <a:t>Amadeje</a:t>
            </a:r>
            <a:r>
              <a:rPr lang="hr-HR" sz="2600" dirty="0">
                <a:solidFill>
                  <a:srgbClr val="6600CC"/>
                </a:solidFill>
                <a:ea typeface="Calibri" panose="020F0502020204030204" pitchFamily="34" charset="0"/>
              </a:rPr>
              <a:t>  </a:t>
            </a:r>
          </a:p>
          <a:p>
            <a:r>
              <a:rPr lang="hr-HR" sz="2600" dirty="0">
                <a:solidFill>
                  <a:srgbClr val="6600CC"/>
                </a:solidFill>
                <a:ea typeface="Calibri" panose="020F0502020204030204" pitchFamily="34" charset="0"/>
              </a:rPr>
              <a:t>    </a:t>
            </a:r>
            <a:endParaRPr lang="hr-HR" sz="2600" dirty="0">
              <a:solidFill>
                <a:srgbClr val="6600CC"/>
              </a:solidFill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379507" y="764683"/>
            <a:ext cx="7861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i="1" u="sng" dirty="0">
                <a:solidFill>
                  <a:srgbClr val="002060"/>
                </a:solidFill>
                <a:ea typeface="Calibri" panose="020F0502020204030204" pitchFamily="34" charset="0"/>
              </a:rPr>
              <a:t>Stvaralačko izražavanje</a:t>
            </a:r>
            <a:endParaRPr lang="hr-HR" sz="2800" i="1" u="sng" dirty="0">
              <a:solidFill>
                <a:srgbClr val="002060"/>
              </a:solidFill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350904" y="4024186"/>
            <a:ext cx="4176464" cy="897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500" dirty="0">
                <a:solidFill>
                  <a:srgbClr val="CC00CC"/>
                </a:solidFill>
                <a:ea typeface="Calibri" panose="020F0502020204030204" pitchFamily="34" charset="0"/>
              </a:rPr>
              <a:t>4. Nacrtati jedan događaj iz života majke M. </a:t>
            </a:r>
            <a:r>
              <a:rPr lang="hr-HR" sz="2500" dirty="0" err="1">
                <a:solidFill>
                  <a:srgbClr val="CC00CC"/>
                </a:solidFill>
                <a:ea typeface="Calibri" panose="020F0502020204030204" pitchFamily="34" charset="0"/>
              </a:rPr>
              <a:t>Amadeje</a:t>
            </a:r>
            <a:endParaRPr lang="hr-HR" sz="2500" dirty="0">
              <a:solidFill>
                <a:srgbClr val="CC00CC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44996" y="64559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prstClr val="black"/>
                </a:solidFill>
              </a:rPr>
              <a:t>Nacrtaj radosnog </a:t>
            </a:r>
            <a:r>
              <a:rPr lang="hr-HR" sz="2000" dirty="0" err="1">
                <a:solidFill>
                  <a:prstClr val="black"/>
                </a:solidFill>
              </a:rPr>
              <a:t>smajlića</a:t>
            </a:r>
            <a:r>
              <a:rPr lang="hr-HR" sz="2000" dirty="0">
                <a:solidFill>
                  <a:prstClr val="black"/>
                </a:solidFill>
              </a:rPr>
              <a:t> u kružić pokraj teksta koji govori kako bi ti postupio</a:t>
            </a:r>
          </a:p>
        </p:txBody>
      </p:sp>
      <p:sp>
        <p:nvSpPr>
          <p:cNvPr id="3" name="Pravokutnik 2"/>
          <p:cNvSpPr/>
          <p:nvPr/>
        </p:nvSpPr>
        <p:spPr>
          <a:xfrm>
            <a:off x="539553" y="177075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0033CC"/>
                </a:solidFill>
              </a:rPr>
              <a:t>Mali psiho test </a:t>
            </a:r>
            <a:r>
              <a:rPr lang="hr-HR" sz="1600" dirty="0">
                <a:solidFill>
                  <a:srgbClr val="0033CC"/>
                </a:solidFill>
              </a:rPr>
              <a:t> 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/>
        </p:nvGraphicFramePr>
        <p:xfrm>
          <a:off x="863588" y="1196752"/>
          <a:ext cx="7632848" cy="54283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2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Prijatelju iz razreda loše ide matematika, a ti si iz ispita dobio odličan. Što ćeš učiniti?</a:t>
                      </a:r>
                    </a:p>
                    <a:p>
                      <a:pPr algn="ctr"/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514">
                <a:tc>
                  <a:txBody>
                    <a:bodyPr/>
                    <a:lstStyle/>
                    <a:p>
                      <a:r>
                        <a:rPr lang="hr-HR" dirty="0"/>
                        <a:t>        </a:t>
                      </a:r>
                      <a:r>
                        <a:rPr lang="hr-HR" sz="2200" dirty="0"/>
                        <a:t>Radovat ću se svom uspjehu ne gledajući na žalost prijatelja.</a:t>
                      </a:r>
                    </a:p>
                    <a:p>
                      <a:r>
                        <a:rPr lang="hr-HR" sz="2200" dirty="0"/>
                        <a:t>       On će to već naučiti… I ja sam se trudio vježbajući</a:t>
                      </a:r>
                      <a:endParaRPr lang="hr-HR" sz="2200" baseline="0" dirty="0"/>
                    </a:p>
                    <a:p>
                      <a:r>
                        <a:rPr lang="hr-HR" sz="2200" baseline="0" dirty="0"/>
                        <a:t>       matematiku nekoliko dana</a:t>
                      </a:r>
                      <a:r>
                        <a:rPr lang="hr-HR" sz="2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514">
                <a:tc>
                  <a:txBody>
                    <a:bodyPr/>
                    <a:lstStyle/>
                    <a:p>
                      <a:r>
                        <a:rPr lang="hr-HR" dirty="0"/>
                        <a:t>        </a:t>
                      </a:r>
                      <a:r>
                        <a:rPr lang="hr-HR" sz="2200" dirty="0"/>
                        <a:t>Prići ću žalosnom prijatelju i ponuditi mu svoju pomoć.</a:t>
                      </a:r>
                    </a:p>
                    <a:p>
                      <a:r>
                        <a:rPr lang="hr-HR" sz="2200" dirty="0"/>
                        <a:t>       Nemam puno slobodnog vremena, no vjerujem</a:t>
                      </a:r>
                      <a:r>
                        <a:rPr lang="hr-HR" sz="2200" baseline="0" dirty="0"/>
                        <a:t> da će uspjeti</a:t>
                      </a:r>
                    </a:p>
                    <a:p>
                      <a:r>
                        <a:rPr lang="hr-HR" sz="2200" baseline="0" dirty="0"/>
                        <a:t>       naučiti.</a:t>
                      </a:r>
                      <a:endParaRPr lang="hr-H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514">
                <a:tc>
                  <a:txBody>
                    <a:bodyPr/>
                    <a:lstStyle/>
                    <a:p>
                      <a:r>
                        <a:rPr lang="hr-HR" dirty="0"/>
                        <a:t>        </a:t>
                      </a:r>
                      <a:r>
                        <a:rPr lang="hr-HR" sz="2200" dirty="0"/>
                        <a:t>Pozvat ću prijatelja na igru kako bi zaboravio svoju žalost,</a:t>
                      </a:r>
                      <a:r>
                        <a:rPr lang="hr-HR" sz="2200" baseline="0" dirty="0"/>
                        <a:t> a</a:t>
                      </a:r>
                    </a:p>
                    <a:p>
                      <a:r>
                        <a:rPr lang="hr-HR" sz="2200" baseline="0" dirty="0"/>
                        <a:t>       svoj problem neka sam riješi.</a:t>
                      </a:r>
                      <a:endParaRPr lang="hr-H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514">
                <a:tc>
                  <a:txBody>
                    <a:bodyPr/>
                    <a:lstStyle/>
                    <a:p>
                      <a:r>
                        <a:rPr lang="hr-HR" dirty="0"/>
                        <a:t>         </a:t>
                      </a:r>
                      <a:r>
                        <a:rPr lang="hr-HR" sz="2200" dirty="0"/>
                        <a:t>Pomoći ću mu i pohvaliti</a:t>
                      </a:r>
                      <a:r>
                        <a:rPr lang="hr-HR" sz="2200" baseline="0" dirty="0"/>
                        <a:t> se u razredu da sam učinio dobro</a:t>
                      </a:r>
                    </a:p>
                    <a:p>
                      <a:r>
                        <a:rPr lang="hr-HR" sz="2200" baseline="0" dirty="0"/>
                        <a:t>       djelo. Neka to bude primjer i drugim učenicima.</a:t>
                      </a:r>
                      <a:endParaRPr lang="hr-H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Dijagram toka: Poveznik 5"/>
          <p:cNvSpPr/>
          <p:nvPr/>
        </p:nvSpPr>
        <p:spPr>
          <a:xfrm>
            <a:off x="539552" y="3573016"/>
            <a:ext cx="648072" cy="684126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7" name="Dijagram toka: Poveznik 6"/>
          <p:cNvSpPr/>
          <p:nvPr/>
        </p:nvSpPr>
        <p:spPr>
          <a:xfrm>
            <a:off x="539552" y="4653136"/>
            <a:ext cx="648072" cy="684126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prstClr val="white"/>
                </a:solidFill>
              </a:rPr>
              <a:t>       </a:t>
            </a:r>
          </a:p>
        </p:txBody>
      </p:sp>
      <p:sp>
        <p:nvSpPr>
          <p:cNvPr id="8" name="Dijagram toka: Poveznik 7"/>
          <p:cNvSpPr/>
          <p:nvPr/>
        </p:nvSpPr>
        <p:spPr>
          <a:xfrm>
            <a:off x="539552" y="5697202"/>
            <a:ext cx="648072" cy="684126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9" name="Dijagram toka: Poveznik 8"/>
          <p:cNvSpPr/>
          <p:nvPr/>
        </p:nvSpPr>
        <p:spPr>
          <a:xfrm>
            <a:off x="539552" y="2507358"/>
            <a:ext cx="648072" cy="684126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323528" y="14847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prstClr val="black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870834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95536" y="9087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</a:t>
            </a:r>
          </a:p>
        </p:txBody>
      </p:sp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199838"/>
              </p:ext>
            </p:extLst>
          </p:nvPr>
        </p:nvGraphicFramePr>
        <p:xfrm>
          <a:off x="1043608" y="713200"/>
          <a:ext cx="7128792" cy="56858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28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600" kern="1200" dirty="0">
                          <a:effectLst/>
                        </a:rPr>
                        <a:t>Učenici iz 4.b imaju bolji uspjeh</a:t>
                      </a:r>
                      <a:r>
                        <a:rPr lang="hr-HR" sz="2600" kern="1200" baseline="0" dirty="0">
                          <a:effectLst/>
                        </a:rPr>
                        <a:t> u školi od nas. Tvoj razred je većinom protiv njih i ne želi se družiti s njima. Kako ćeš ti postupiti?</a:t>
                      </a:r>
                      <a:endParaRPr lang="hr-HR" sz="2600" kern="1200" dirty="0">
                        <a:effectLst/>
                      </a:endParaRPr>
                    </a:p>
                    <a:p>
                      <a:pPr algn="just"/>
                      <a:endParaRPr lang="hr-HR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416">
                <a:tc>
                  <a:txBody>
                    <a:bodyPr/>
                    <a:lstStyle/>
                    <a:p>
                      <a:r>
                        <a:rPr lang="hr-HR" dirty="0"/>
                        <a:t>     </a:t>
                      </a:r>
                    </a:p>
                    <a:p>
                      <a:r>
                        <a:rPr lang="hr-HR" sz="2200" dirty="0"/>
                        <a:t>        Priklonit ću se mišljenju i ponašanju učenika iz svoga</a:t>
                      </a:r>
                    </a:p>
                    <a:p>
                      <a:r>
                        <a:rPr lang="hr-HR" sz="2200" dirty="0"/>
                        <a:t>        razreda. Svi za jednog – jedan za sve!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416">
                <a:tc>
                  <a:txBody>
                    <a:bodyPr/>
                    <a:lstStyle/>
                    <a:p>
                      <a:r>
                        <a:rPr lang="hr-HR" dirty="0"/>
                        <a:t>        </a:t>
                      </a:r>
                      <a:r>
                        <a:rPr lang="hr-HR" sz="2200" dirty="0"/>
                        <a:t>Glasno ću kritizirati svoj razred i pokazati im da postupaju</a:t>
                      </a:r>
                    </a:p>
                    <a:p>
                      <a:r>
                        <a:rPr lang="hr-HR" sz="2200" baseline="0" dirty="0"/>
                        <a:t>       </a:t>
                      </a:r>
                      <a:r>
                        <a:rPr lang="hr-HR" sz="2200" dirty="0"/>
                        <a:t>krivo i neprijateljski</a:t>
                      </a:r>
                      <a:r>
                        <a:rPr lang="hr-HR" sz="2200" baseline="0" dirty="0"/>
                        <a:t> prema „</a:t>
                      </a:r>
                      <a:r>
                        <a:rPr lang="hr-HR" sz="2200" baseline="0" dirty="0" err="1"/>
                        <a:t>bekanima</a:t>
                      </a:r>
                      <a:r>
                        <a:rPr lang="hr-HR" sz="2200" baseline="0" dirty="0"/>
                        <a:t>”. Takvo ponašanje</a:t>
                      </a:r>
                    </a:p>
                    <a:p>
                      <a:r>
                        <a:rPr lang="hr-HR" sz="2200" baseline="0" dirty="0"/>
                        <a:t>       ne vodi k dobru.</a:t>
                      </a:r>
                      <a:endParaRPr lang="hr-H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255">
                <a:tc>
                  <a:txBody>
                    <a:bodyPr/>
                    <a:lstStyle/>
                    <a:p>
                      <a:r>
                        <a:rPr lang="hr-HR" dirty="0"/>
                        <a:t>        </a:t>
                      </a:r>
                    </a:p>
                    <a:p>
                      <a:r>
                        <a:rPr lang="hr-HR" dirty="0"/>
                        <a:t>        </a:t>
                      </a:r>
                      <a:r>
                        <a:rPr lang="hr-HR" sz="2200" dirty="0"/>
                        <a:t>Družit ću se sa svima i širiti prijateljstvo,</a:t>
                      </a:r>
                      <a:r>
                        <a:rPr lang="hr-HR" sz="2200" baseline="0" dirty="0"/>
                        <a:t> mir i radost oko</a:t>
                      </a:r>
                    </a:p>
                    <a:p>
                      <a:r>
                        <a:rPr lang="hr-HR" sz="2200" baseline="0" dirty="0"/>
                        <a:t>       sebe. To će vremenom sigurno prijeći i na druge.</a:t>
                      </a:r>
                      <a:endParaRPr lang="hr-HR" sz="2200" dirty="0"/>
                    </a:p>
                    <a:p>
                      <a:endParaRPr lang="hr-H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1">
                <a:tc>
                  <a:txBody>
                    <a:bodyPr/>
                    <a:lstStyle/>
                    <a:p>
                      <a:r>
                        <a:rPr lang="hr-HR" dirty="0"/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Dijagram toka: Poveznik 3"/>
          <p:cNvSpPr/>
          <p:nvPr/>
        </p:nvSpPr>
        <p:spPr>
          <a:xfrm>
            <a:off x="683568" y="2420888"/>
            <a:ext cx="648072" cy="6841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Dijagram toka: Poveznik 4"/>
          <p:cNvSpPr/>
          <p:nvPr/>
        </p:nvSpPr>
        <p:spPr>
          <a:xfrm>
            <a:off x="666733" y="3563724"/>
            <a:ext cx="648072" cy="6841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Dijagram toka: Poveznik 5"/>
          <p:cNvSpPr/>
          <p:nvPr/>
        </p:nvSpPr>
        <p:spPr>
          <a:xfrm>
            <a:off x="683568" y="4668452"/>
            <a:ext cx="648072" cy="6841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61860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3528" y="8274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</a:t>
            </a:r>
          </a:p>
        </p:txBody>
      </p:sp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2903"/>
              </p:ext>
            </p:extLst>
          </p:nvPr>
        </p:nvGraphicFramePr>
        <p:xfrm>
          <a:off x="827584" y="764704"/>
          <a:ext cx="7632848" cy="53407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5031">
                <a:tc>
                  <a:txBody>
                    <a:bodyPr/>
                    <a:lstStyle/>
                    <a:p>
                      <a:pPr algn="l"/>
                      <a:r>
                        <a:rPr lang="hr-HR" sz="2600" dirty="0"/>
                        <a:t>Učenik iz razreda te pred svima uvrijedio.</a:t>
                      </a:r>
                      <a:r>
                        <a:rPr lang="hr-HR" sz="2600" baseline="0" dirty="0"/>
                        <a:t> To ti je teško palo. Što ćeš učiniti?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882">
                <a:tc>
                  <a:txBody>
                    <a:bodyPr/>
                    <a:lstStyle/>
                    <a:p>
                      <a:r>
                        <a:rPr lang="hr-HR" sz="2200" dirty="0"/>
                        <a:t>       Oprostit ću mu u srcu i pomoliti se za njega. Svojim</a:t>
                      </a:r>
                    </a:p>
                    <a:p>
                      <a:r>
                        <a:rPr lang="hr-HR" sz="2200" dirty="0"/>
                        <a:t>       ponašanjem</a:t>
                      </a:r>
                      <a:r>
                        <a:rPr lang="hr-HR" sz="2200" baseline="0" dirty="0"/>
                        <a:t> i radom</a:t>
                      </a:r>
                      <a:r>
                        <a:rPr lang="hr-HR" sz="2200" dirty="0"/>
                        <a:t> pokazat ću svoje kvalitete pa mi uvreda</a:t>
                      </a:r>
                    </a:p>
                    <a:p>
                      <a:r>
                        <a:rPr lang="hr-HR" sz="2200" dirty="0"/>
                        <a:t>       neće nauditi.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882">
                <a:tc>
                  <a:txBody>
                    <a:bodyPr/>
                    <a:lstStyle/>
                    <a:p>
                      <a:r>
                        <a:rPr lang="hr-HR" dirty="0"/>
                        <a:t>     </a:t>
                      </a:r>
                    </a:p>
                    <a:p>
                      <a:r>
                        <a:rPr lang="hr-HR" sz="2200" dirty="0"/>
                        <a:t>      Povrijeđeno</a:t>
                      </a:r>
                      <a:r>
                        <a:rPr lang="hr-HR" sz="2200" baseline="0" dirty="0"/>
                        <a:t> ću se povući i izbjegavati svaki kontakt s njime.</a:t>
                      </a:r>
                      <a:endParaRPr lang="hr-H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913">
                <a:tc>
                  <a:txBody>
                    <a:bodyPr/>
                    <a:lstStyle/>
                    <a:p>
                      <a:r>
                        <a:rPr lang="hr-HR" dirty="0"/>
                        <a:t>       </a:t>
                      </a:r>
                    </a:p>
                    <a:p>
                      <a:r>
                        <a:rPr lang="hr-HR" dirty="0"/>
                        <a:t>       </a:t>
                      </a:r>
                      <a:r>
                        <a:rPr lang="hr-HR" sz="2200" dirty="0"/>
                        <a:t>Ogovarat ću ga pred svima i javno iznijeti njegove mane</a:t>
                      </a:r>
                      <a:r>
                        <a:rPr lang="hr-HR" sz="2200" baseline="0" dirty="0"/>
                        <a:t> kako</a:t>
                      </a:r>
                    </a:p>
                    <a:p>
                      <a:r>
                        <a:rPr lang="hr-HR" sz="2200" baseline="0" dirty="0"/>
                        <a:t>      bih mu se osvetio.</a:t>
                      </a:r>
                      <a:endParaRPr lang="hr-HR" sz="2200" dirty="0"/>
                    </a:p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88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Dijagram toka: Poveznik 3"/>
          <p:cNvSpPr/>
          <p:nvPr/>
        </p:nvSpPr>
        <p:spPr>
          <a:xfrm>
            <a:off x="467544" y="2276872"/>
            <a:ext cx="648072" cy="6841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Dijagram toka: Poveznik 4"/>
          <p:cNvSpPr/>
          <p:nvPr/>
        </p:nvSpPr>
        <p:spPr>
          <a:xfrm>
            <a:off x="467544" y="3284984"/>
            <a:ext cx="648072" cy="6841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Dijagram toka: Poveznik 5"/>
          <p:cNvSpPr/>
          <p:nvPr/>
        </p:nvSpPr>
        <p:spPr>
          <a:xfrm>
            <a:off x="467544" y="4365104"/>
            <a:ext cx="648072" cy="6841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21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5000"/>
                <a:lumOff val="95000"/>
              </a:schemeClr>
            </a:gs>
            <a:gs pos="93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88393" y="2420888"/>
            <a:ext cx="4320480" cy="3437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Upoznajmo njezin lik kako bi i nas zahvatila njezina dobrota i hrabrost, pravednost i neustrašivost, jer vrijeme u kojem živimo prijeti nam nesigurnošću ratnih stradanja koja je ona za vrijeme Drugog svjetskog rata duboko osjetila.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Dopustimo joj da nam se sama predstavi:</a:t>
            </a:r>
            <a:endParaRPr lang="hr-HR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Naslov 1"/>
          <p:cNvSpPr txBox="1">
            <a:spLocks/>
          </p:cNvSpPr>
          <p:nvPr/>
        </p:nvSpPr>
        <p:spPr>
          <a:xfrm>
            <a:off x="457200" y="274638"/>
            <a:ext cx="8229600" cy="13541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prstClr val="white"/>
                </a:solidFill>
              </a:rPr>
              <a:t>Život, lik i krjeposti                                                    majke M. </a:t>
            </a:r>
            <a:r>
              <a:rPr lang="hr-HR" b="1" dirty="0" err="1">
                <a:solidFill>
                  <a:prstClr val="white"/>
                </a:solidFill>
              </a:rPr>
              <a:t>Amadeje</a:t>
            </a:r>
            <a:r>
              <a:rPr lang="hr-HR" b="1" dirty="0">
                <a:solidFill>
                  <a:prstClr val="white"/>
                </a:solidFill>
              </a:rPr>
              <a:t> Pavlović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6872"/>
            <a:ext cx="3445922" cy="39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2"/>
            <a:ext cx="9144000" cy="684047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323528" y="5805264"/>
            <a:ext cx="8604956" cy="7709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600"/>
              </a:spcAft>
            </a:pPr>
            <a:r>
              <a:rPr lang="hr-HR" sz="21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Rođena sam u Petrovaradinu 28. I. 1895. Krsno ime mi je Karolina. Otac mi se zove Alojzije Pavlović, a majka Franca, oboje rodom iz Petrovaradina.</a:t>
            </a:r>
            <a:endParaRPr lang="hr-HR" sz="21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2060848"/>
            <a:ext cx="6357370" cy="4797152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251520" y="404664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Djetinjstvo sam provela u kući svojih roditelja bezbrižno, te se iz svoga najranijeg djetinjstva, osim igre, ništa drugo ne sjećam. Moja dobra mama, kad o nama djeci priča, kaže, da sam bila vrlo živa, nestašna i   ničega se nisam bojala. </a:t>
            </a:r>
            <a:endParaRPr lang="hr-HR" sz="2200" dirty="0"/>
          </a:p>
        </p:txBody>
      </p:sp>
      <p:sp>
        <p:nvSpPr>
          <p:cNvPr id="6" name="Pravokutnik 5"/>
          <p:cNvSpPr/>
          <p:nvPr/>
        </p:nvSpPr>
        <p:spPr>
          <a:xfrm>
            <a:off x="6516216" y="2132856"/>
            <a:ext cx="23042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Kaže da sam rijetko plakala, a i to, da sam bila vrlo prefrigana. Kad bi me ona kaznila, samo bi onda plakala, kad je tata bio kod kuće, jer sam znala, da će me on uzeti u zaštitu. 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125480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4"/>
          <a:stretch/>
        </p:blipFill>
        <p:spPr>
          <a:xfrm rot="18972612">
            <a:off x="4075118" y="5041404"/>
            <a:ext cx="1862962" cy="1325509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774283" y="980728"/>
            <a:ext cx="31683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Tako se sjećam, kad sam jednom pala s tavana, a mama me u pregaču uhvatila, da sam se ja po licu jako ozlijedila. Sirota mama mi je rane nečim namazala i stavila me spavati. </a:t>
            </a:r>
            <a:endParaRPr lang="hr-HR" sz="2200" dirty="0"/>
          </a:p>
        </p:txBody>
      </p:sp>
      <p:sp>
        <p:nvSpPr>
          <p:cNvPr id="4" name="Pravokutnik 3"/>
          <p:cNvSpPr/>
          <p:nvPr/>
        </p:nvSpPr>
        <p:spPr>
          <a:xfrm>
            <a:off x="774283" y="3933056"/>
            <a:ext cx="31683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Ja sam šutjela i trudila se da ne zaspim, samo da čujem kad će tata doći. </a:t>
            </a:r>
            <a:endParaRPr lang="hr-HR" sz="2200" dirty="0"/>
          </a:p>
        </p:txBody>
      </p:sp>
      <p:pic>
        <p:nvPicPr>
          <p:cNvPr id="6" name="Picture 4" descr="Falling girl rabbit hole stock vector. Illustration of female - 5364954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6" b="21082"/>
          <a:stretch/>
        </p:blipFill>
        <p:spPr bwMode="auto">
          <a:xfrm rot="20959914">
            <a:off x="4391203" y="561598"/>
            <a:ext cx="4320480" cy="311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FEF4EF"/>
            </a:gs>
            <a:gs pos="66000">
              <a:srgbClr val="FDEEE5"/>
            </a:gs>
            <a:gs pos="81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39552" y="836712"/>
            <a:ext cx="3060340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450"/>
              </a:spcAft>
            </a:pPr>
            <a:r>
              <a:rPr lang="hr-HR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Čim sam čula tatine korake, odmah me je počelo boljeti i jako sam plakala, samo da on svrati na mene pažnju. </a:t>
            </a:r>
            <a:endParaRPr lang="hr-HR" sz="2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899592" y="2996952"/>
            <a:ext cx="3456384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450"/>
              </a:spcAft>
            </a:pPr>
            <a:r>
              <a:rPr lang="hr-HR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Svoga tatu sam jako voljela. On je znao s nama djecom da se poigra. Nitko nije znao tako tješiti kao on. Kad bi se porezali ili inače ozlijedili, čim bi tata poljubio odmah bi nam prošlo…</a:t>
            </a:r>
            <a:endParaRPr lang="hr-HR" sz="2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5473"/>
          <a:stretch/>
        </p:blipFill>
        <p:spPr>
          <a:xfrm>
            <a:off x="4788024" y="578458"/>
            <a:ext cx="4006174" cy="46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426176" y="764704"/>
            <a:ext cx="2592288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Dobro je upamtiti:</a:t>
            </a:r>
            <a:endParaRPr lang="hr-HR" sz="22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avokutnik 3"/>
          <p:cNvSpPr/>
          <p:nvPr/>
        </p:nvSpPr>
        <p:spPr>
          <a:xfrm rot="20972940">
            <a:off x="491028" y="1784494"/>
            <a:ext cx="3024336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Igra je veliki Božji dar. </a:t>
            </a:r>
            <a:endParaRPr lang="hr-HR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640064" cy="348004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12956" r="13315" b="10130"/>
          <a:stretch/>
        </p:blipFill>
        <p:spPr>
          <a:xfrm rot="600944">
            <a:off x="3391600" y="3986716"/>
            <a:ext cx="3887179" cy="26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t="22572" r="18017" b="22773"/>
          <a:stretch/>
        </p:blipFill>
        <p:spPr>
          <a:xfrm rot="20645181">
            <a:off x="846392" y="4214671"/>
            <a:ext cx="1897491" cy="216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4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07503" y="4849063"/>
            <a:ext cx="8843962" cy="16535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Majka M. </a:t>
            </a:r>
            <a:r>
              <a:rPr lang="hr-H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Amadeja</a:t>
            </a:r>
            <a:r>
              <a:rPr lang="hr-H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još kao djevojka, zapisala je da su časne sestre najsretnije osobe: </a:t>
            </a:r>
            <a:r>
              <a:rPr lang="hr-HR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Živjela sam u svijetu, a da me njegove čari nisu zanosile. Uvijek sam osjećala da se prava sreća nalazi samo u Bogu. Zato su mi redovnice izgledale najsretnije.“ 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349">
            <a:off x="3413792" y="453235"/>
            <a:ext cx="5541147" cy="373938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/>
          <a:srcRect b="21190"/>
          <a:stretch/>
        </p:blipFill>
        <p:spPr>
          <a:xfrm rot="21439958">
            <a:off x="194941" y="416540"/>
            <a:ext cx="3694496" cy="38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1827</Words>
  <Application>Microsoft Office PowerPoint</Application>
  <PresentationFormat>Prikaz na zaslonu (4:3)</PresentationFormat>
  <Paragraphs>142</Paragraphs>
  <Slides>29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6</vt:i4>
      </vt:variant>
      <vt:variant>
        <vt:lpstr>Naslovi slajdova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 tema</vt:lpstr>
      <vt:lpstr>3_Tema sustava Office</vt:lpstr>
      <vt:lpstr>2_Tema sustava Office</vt:lpstr>
      <vt:lpstr>6_Tema sustava Office</vt:lpstr>
      <vt:lpstr>2_Office tema</vt:lpstr>
      <vt:lpstr>Tema sustava Office</vt:lpstr>
      <vt:lpstr>Majka M. Amadeja Pavlović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Majka M. Amadeja, još kao djevojka, zapisala je da su časne sestre najsretnije osobe: Živjela sam u svijetu, a da me njegove čari nisu zanosile. Uvijek sam osjećala da se prava sreća nalazi samo u Bogu. Zato su mi redovnice izgledale najsretnije.“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Microsoft</dc:creator>
  <cp:lastModifiedBy>Teuta Rezo</cp:lastModifiedBy>
  <cp:revision>286</cp:revision>
  <cp:lastPrinted>2023-08-29T21:15:23Z</cp:lastPrinted>
  <dcterms:created xsi:type="dcterms:W3CDTF">2021-01-06T12:05:56Z</dcterms:created>
  <dcterms:modified xsi:type="dcterms:W3CDTF">2023-09-25T11:07:41Z</dcterms:modified>
</cp:coreProperties>
</file>