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5" r:id="rId3"/>
    <p:sldMasterId id="2147483697" r:id="rId4"/>
    <p:sldMasterId id="2147483733" r:id="rId5"/>
    <p:sldMasterId id="2147483745" r:id="rId6"/>
    <p:sldMasterId id="2147483770" r:id="rId7"/>
    <p:sldMasterId id="2147483783" r:id="rId8"/>
    <p:sldMasterId id="2147483796" r:id="rId9"/>
    <p:sldMasterId id="2147483809" r:id="rId10"/>
  </p:sldMasterIdLst>
  <p:notesMasterIdLst>
    <p:notesMasterId r:id="rId45"/>
  </p:notesMasterIdLst>
  <p:sldIdLst>
    <p:sldId id="363" r:id="rId11"/>
    <p:sldId id="505" r:id="rId12"/>
    <p:sldId id="421" r:id="rId13"/>
    <p:sldId id="434" r:id="rId14"/>
    <p:sldId id="478" r:id="rId15"/>
    <p:sldId id="501" r:id="rId16"/>
    <p:sldId id="503" r:id="rId17"/>
    <p:sldId id="586" r:id="rId18"/>
    <p:sldId id="441" r:id="rId19"/>
    <p:sldId id="538" r:id="rId20"/>
    <p:sldId id="442" r:id="rId21"/>
    <p:sldId id="560" r:id="rId22"/>
    <p:sldId id="444" r:id="rId23"/>
    <p:sldId id="482" r:id="rId24"/>
    <p:sldId id="543" r:id="rId25"/>
    <p:sldId id="541" r:id="rId26"/>
    <p:sldId id="461" r:id="rId27"/>
    <p:sldId id="462" r:id="rId28"/>
    <p:sldId id="544" r:id="rId29"/>
    <p:sldId id="563" r:id="rId30"/>
    <p:sldId id="484" r:id="rId31"/>
    <p:sldId id="486" r:id="rId32"/>
    <p:sldId id="458" r:id="rId33"/>
    <p:sldId id="567" r:id="rId34"/>
    <p:sldId id="554" r:id="rId35"/>
    <p:sldId id="558" r:id="rId36"/>
    <p:sldId id="519" r:id="rId37"/>
    <p:sldId id="591" r:id="rId38"/>
    <p:sldId id="595" r:id="rId39"/>
    <p:sldId id="597" r:id="rId40"/>
    <p:sldId id="593" r:id="rId41"/>
    <p:sldId id="579" r:id="rId42"/>
    <p:sldId id="587" r:id="rId43"/>
    <p:sldId id="584" r:id="rId44"/>
  </p:sldIdLst>
  <p:sldSz cx="9144000" cy="6858000" type="screen4x3"/>
  <p:notesSz cx="6858000" cy="9947275"/>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extLst>
      <p:ext uri="{19B8F6BF-5375-455C-9EA6-DF929625EA0E}">
        <p15:presenceInfo xmlns:p15="http://schemas.microsoft.com/office/powerpoint/2012/main" userId="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099FF"/>
    <a:srgbClr val="0066FF"/>
    <a:srgbClr val="993366"/>
    <a:srgbClr val="008000"/>
    <a:srgbClr val="660033"/>
    <a:srgbClr val="FFCC00"/>
    <a:srgbClr val="6600CC"/>
    <a:srgbClr val="FFFFCC"/>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0" autoAdjust="0"/>
    <p:restoredTop sz="94206" autoAdjust="0"/>
  </p:normalViewPr>
  <p:slideViewPr>
    <p:cSldViewPr>
      <p:cViewPr varScale="1">
        <p:scale>
          <a:sx n="120" d="100"/>
          <a:sy n="120" d="100"/>
        </p:scale>
        <p:origin x="135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9D8BF461-C654-43C3-A984-EDEDE5C23601}" type="datetimeFigureOut">
              <a:rPr lang="hr-HR" smtClean="0"/>
              <a:pPr/>
              <a:t>12.10.2023.</a:t>
            </a:fld>
            <a:endParaRPr lang="hr-HR"/>
          </a:p>
        </p:txBody>
      </p:sp>
      <p:sp>
        <p:nvSpPr>
          <p:cNvPr id="4" name="Rezervirano mjesto slike slajda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6" name="Rezervirano mjesto podnožja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5D6D79FA-F67B-4075-A934-677A2B47BCB7}" type="slidenum">
              <a:rPr lang="hr-HR" smtClean="0"/>
              <a:pPr/>
              <a:t>‹#›</a:t>
            </a:fld>
            <a:endParaRPr lang="hr-HR"/>
          </a:p>
        </p:txBody>
      </p:sp>
    </p:spTree>
    <p:extLst>
      <p:ext uri="{BB962C8B-B14F-4D97-AF65-F5344CB8AC3E}">
        <p14:creationId xmlns:p14="http://schemas.microsoft.com/office/powerpoint/2010/main" val="3070741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5D6D79FA-F67B-4075-A934-677A2B47BCB7}" type="slidenum">
              <a:rPr lang="hr-HR" smtClean="0"/>
              <a:pPr/>
              <a:t>1</a:t>
            </a:fld>
            <a:endParaRPr lang="hr-HR"/>
          </a:p>
        </p:txBody>
      </p:sp>
    </p:spTree>
    <p:extLst>
      <p:ext uri="{BB962C8B-B14F-4D97-AF65-F5344CB8AC3E}">
        <p14:creationId xmlns:p14="http://schemas.microsoft.com/office/powerpoint/2010/main" val="4277368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5D6D79FA-F67B-4075-A934-677A2B47BCB7}" type="slidenum">
              <a:rPr lang="hr-HR">
                <a:solidFill>
                  <a:prstClr val="black"/>
                </a:solidFill>
              </a:rPr>
              <a:pPr/>
              <a:t>6</a:t>
            </a:fld>
            <a:endParaRPr lang="hr-HR">
              <a:solidFill>
                <a:prstClr val="black"/>
              </a:solidFill>
            </a:endParaRPr>
          </a:p>
        </p:txBody>
      </p:sp>
    </p:spTree>
    <p:extLst>
      <p:ext uri="{BB962C8B-B14F-4D97-AF65-F5344CB8AC3E}">
        <p14:creationId xmlns:p14="http://schemas.microsoft.com/office/powerpoint/2010/main" val="1236554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5D6D79FA-F67B-4075-A934-677A2B47BCB7}" type="slidenum">
              <a:rPr lang="hr-HR" smtClean="0"/>
              <a:pPr/>
              <a:t>20</a:t>
            </a:fld>
            <a:endParaRPr lang="hr-HR"/>
          </a:p>
        </p:txBody>
      </p:sp>
    </p:spTree>
    <p:extLst>
      <p:ext uri="{BB962C8B-B14F-4D97-AF65-F5344CB8AC3E}">
        <p14:creationId xmlns:p14="http://schemas.microsoft.com/office/powerpoint/2010/main" val="2253245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5D6D79FA-F67B-4075-A934-677A2B47BCB7}" type="slidenum">
              <a:rPr lang="hr-HR" smtClean="0"/>
              <a:pPr/>
              <a:t>23</a:t>
            </a:fld>
            <a:endParaRPr lang="hr-HR"/>
          </a:p>
        </p:txBody>
      </p:sp>
    </p:spTree>
    <p:extLst>
      <p:ext uri="{BB962C8B-B14F-4D97-AF65-F5344CB8AC3E}">
        <p14:creationId xmlns:p14="http://schemas.microsoft.com/office/powerpoint/2010/main" val="2105890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5D6D79FA-F67B-4075-A934-677A2B47BCB7}" type="slidenum">
              <a:rPr lang="hr-HR" smtClean="0"/>
              <a:pPr/>
              <a:t>27</a:t>
            </a:fld>
            <a:endParaRPr lang="hr-HR"/>
          </a:p>
        </p:txBody>
      </p:sp>
    </p:spTree>
    <p:extLst>
      <p:ext uri="{BB962C8B-B14F-4D97-AF65-F5344CB8AC3E}">
        <p14:creationId xmlns:p14="http://schemas.microsoft.com/office/powerpoint/2010/main" val="2361287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5D6D79FA-F67B-4075-A934-677A2B47BCB7}" type="slidenum">
              <a:rPr lang="hr-HR" smtClean="0">
                <a:solidFill>
                  <a:prstClr val="black"/>
                </a:solidFill>
              </a:rPr>
              <a:pPr/>
              <a:t>29</a:t>
            </a:fld>
            <a:endParaRPr lang="hr-HR">
              <a:solidFill>
                <a:prstClr val="black"/>
              </a:solidFill>
            </a:endParaRPr>
          </a:p>
        </p:txBody>
      </p:sp>
    </p:spTree>
    <p:extLst>
      <p:ext uri="{BB962C8B-B14F-4D97-AF65-F5344CB8AC3E}">
        <p14:creationId xmlns:p14="http://schemas.microsoft.com/office/powerpoint/2010/main" val="537942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5D6D79FA-F67B-4075-A934-677A2B47BCB7}" type="slidenum">
              <a:rPr lang="hr-HR" smtClean="0">
                <a:solidFill>
                  <a:prstClr val="black"/>
                </a:solidFill>
              </a:rPr>
              <a:pPr/>
              <a:t>30</a:t>
            </a:fld>
            <a:endParaRPr lang="hr-HR">
              <a:solidFill>
                <a:prstClr val="black"/>
              </a:solidFill>
            </a:endParaRPr>
          </a:p>
        </p:txBody>
      </p:sp>
    </p:spTree>
    <p:extLst>
      <p:ext uri="{BB962C8B-B14F-4D97-AF65-F5344CB8AC3E}">
        <p14:creationId xmlns:p14="http://schemas.microsoft.com/office/powerpoint/2010/main" val="4037521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5D6D79FA-F67B-4075-A934-677A2B47BCB7}" type="slidenum">
              <a:rPr lang="hr-HR" smtClean="0">
                <a:solidFill>
                  <a:prstClr val="black"/>
                </a:solidFill>
              </a:rPr>
              <a:pPr/>
              <a:t>33</a:t>
            </a:fld>
            <a:endParaRPr lang="hr-HR">
              <a:solidFill>
                <a:prstClr val="black"/>
              </a:solidFill>
            </a:endParaRPr>
          </a:p>
        </p:txBody>
      </p:sp>
    </p:spTree>
    <p:extLst>
      <p:ext uri="{BB962C8B-B14F-4D97-AF65-F5344CB8AC3E}">
        <p14:creationId xmlns:p14="http://schemas.microsoft.com/office/powerpoint/2010/main" val="98846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a:t>Kliknite da biste uredili stil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a:t>Kliknite da biste uredili stil podnaslova matrice</a:t>
            </a:r>
          </a:p>
        </p:txBody>
      </p:sp>
      <p:sp>
        <p:nvSpPr>
          <p:cNvPr id="4" name="Rezervirano mjesto datuma 3"/>
          <p:cNvSpPr>
            <a:spLocks noGrp="1"/>
          </p:cNvSpPr>
          <p:nvPr>
            <p:ph type="dt" sz="half" idx="10"/>
          </p:nvPr>
        </p:nvSpPr>
        <p:spPr/>
        <p:txBody>
          <a:bodyPr/>
          <a:lstStyle/>
          <a:p>
            <a:fld id="{7B890212-7AE9-4723-8C27-7DF7517331BC}" type="datetimeFigureOut">
              <a:rPr lang="hr-HR" smtClean="0"/>
              <a:pPr/>
              <a:t>12.10.2023.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F1FC250B-5025-458B-B92B-D5ACA1AE489A}" type="slidenum">
              <a:rPr lang="hr-HR" smtClean="0"/>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okomitog teksta 2"/>
          <p:cNvSpPr>
            <a:spLocks noGrp="1"/>
          </p:cNvSpPr>
          <p:nvPr>
            <p:ph type="body" orient="vert" idx="1"/>
          </p:nvPr>
        </p:nvSpPr>
        <p:spPr/>
        <p:txBody>
          <a:bodyPr vert="eaVert"/>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7B890212-7AE9-4723-8C27-7DF7517331BC}" type="datetimeFigureOut">
              <a:rPr lang="hr-HR" smtClean="0"/>
              <a:pPr/>
              <a:t>12.10.2023.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F1FC250B-5025-458B-B92B-D5ACA1AE489A}" type="slidenum">
              <a:rPr lang="hr-HR" smtClean="0"/>
              <a:pPr/>
              <a:t>‹#›</a:t>
            </a:fld>
            <a:endParaRPr lang="hr-H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1500" b="1"/>
            </a:lvl1pPr>
          </a:lstStyle>
          <a:p>
            <a:r>
              <a:rPr lang="hr-HR"/>
              <a:t>Kliknite da biste uredili stil naslova matrice</a:t>
            </a: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r-HR"/>
              <a:t>Kliknite da biste uredili stilove teksta matrice</a:t>
            </a:r>
          </a:p>
        </p:txBody>
      </p:sp>
      <p:sp>
        <p:nvSpPr>
          <p:cNvPr id="5" name="Rezervirano mjesto datuma 4"/>
          <p:cNvSpPr>
            <a:spLocks noGrp="1"/>
          </p:cNvSpPr>
          <p:nvPr>
            <p:ph type="dt" sz="half" idx="10"/>
          </p:nvPr>
        </p:nvSpPr>
        <p:spPr/>
        <p:txBody>
          <a:bodyPr/>
          <a:lstStyle/>
          <a:p>
            <a:fld id="{7B890212-7AE9-4723-8C27-7DF7517331BC}" type="datetimeFigureOut">
              <a:rPr lang="hr-HR" smtClean="0">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F1FC250B-5025-458B-B92B-D5ACA1AE489A}"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992644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okomitog teksta 2"/>
          <p:cNvSpPr>
            <a:spLocks noGrp="1"/>
          </p:cNvSpPr>
          <p:nvPr>
            <p:ph type="body" orient="vert" idx="1"/>
          </p:nvPr>
        </p:nvSpPr>
        <p:spPr/>
        <p:txBody>
          <a:bodyPr vert="eaVert"/>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7B890212-7AE9-4723-8C27-7DF7517331BC}"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F1FC250B-5025-458B-B92B-D5ACA1AE489A}"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2477484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40"/>
            <a:ext cx="2057400" cy="5851525"/>
          </a:xfrm>
        </p:spPr>
        <p:txBody>
          <a:bodyPr vert="eaVert"/>
          <a:lstStyle/>
          <a:p>
            <a:r>
              <a:rPr lang="hr-HR"/>
              <a:t>Kliknite da biste uredili stil naslova matrice</a:t>
            </a:r>
          </a:p>
        </p:txBody>
      </p:sp>
      <p:sp>
        <p:nvSpPr>
          <p:cNvPr id="3" name="Rezervirano mjesto okomitog teksta 2"/>
          <p:cNvSpPr>
            <a:spLocks noGrp="1"/>
          </p:cNvSpPr>
          <p:nvPr>
            <p:ph type="body" orient="vert" idx="1"/>
          </p:nvPr>
        </p:nvSpPr>
        <p:spPr>
          <a:xfrm>
            <a:off x="457200" y="274640"/>
            <a:ext cx="6019800" cy="5851525"/>
          </a:xfrm>
        </p:spPr>
        <p:txBody>
          <a:bodyPr vert="eaVert"/>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7B890212-7AE9-4723-8C27-7DF7517331BC}"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F1FC250B-5025-458B-B92B-D5ACA1AE489A}"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3884127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Prilagođeni izgle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datuma 2"/>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4" name="Rezervirano mjesto podnožja 3"/>
          <p:cNvSpPr>
            <a:spLocks noGrp="1"/>
          </p:cNvSpPr>
          <p:nvPr>
            <p:ph type="ftr" sz="quarter" idx="11"/>
          </p:nvPr>
        </p:nvSpPr>
        <p:spPr/>
        <p:txBody>
          <a:bodyPr/>
          <a:lstStyle/>
          <a:p>
            <a:endParaRPr lang="hr-HR">
              <a:solidFill>
                <a:prstClr val="black">
                  <a:tint val="75000"/>
                </a:prstClr>
              </a:solidFill>
            </a:endParaRPr>
          </a:p>
        </p:txBody>
      </p:sp>
      <p:sp>
        <p:nvSpPr>
          <p:cNvPr id="5" name="Rezervirano mjesto broja slajda 4"/>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7943387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1143000" y="1122363"/>
            <a:ext cx="6858000" cy="2387600"/>
          </a:xfrm>
        </p:spPr>
        <p:txBody>
          <a:bodyPr anchor="b"/>
          <a:lstStyle>
            <a:lvl1pPr algn="ctr">
              <a:defRPr sz="4500"/>
            </a:lvl1pPr>
          </a:lstStyle>
          <a:p>
            <a:r>
              <a:rPr lang="hr-HR"/>
              <a:t>Uredite stil naslova matrice</a:t>
            </a:r>
          </a:p>
        </p:txBody>
      </p:sp>
      <p:sp>
        <p:nvSpPr>
          <p:cNvPr id="3" name="Podnaslov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r-HR"/>
              <a:t>Uredite stil podnaslova matrice</a:t>
            </a:r>
          </a:p>
        </p:txBody>
      </p:sp>
      <p:sp>
        <p:nvSpPr>
          <p:cNvPr id="4" name="Rezervirano mjesto datuma 3"/>
          <p:cNvSpPr>
            <a:spLocks noGrp="1"/>
          </p:cNvSpPr>
          <p:nvPr>
            <p:ph type="dt" sz="half" idx="10"/>
          </p:nvPr>
        </p:nvSpPr>
        <p:spPr/>
        <p:txBody>
          <a:bodyPr/>
          <a:lstStyle/>
          <a:p>
            <a:fld id="{ECEF965D-3734-435E-8D74-4317C699D387}"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DA471CD2-D52E-4AF2-BFAE-54B7BEE1BBF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5191960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ECEF965D-3734-435E-8D74-4317C699D387}"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DA471CD2-D52E-4AF2-BFAE-54B7BEE1BBF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2552813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p:cNvSpPr>
            <a:spLocks noGrp="1"/>
          </p:cNvSpPr>
          <p:nvPr>
            <p:ph type="title"/>
          </p:nvPr>
        </p:nvSpPr>
        <p:spPr>
          <a:xfrm>
            <a:off x="623888" y="1709739"/>
            <a:ext cx="7886700" cy="2852737"/>
          </a:xfrm>
        </p:spPr>
        <p:txBody>
          <a:bodyPr anchor="b"/>
          <a:lstStyle>
            <a:lvl1pPr>
              <a:defRPr sz="4500"/>
            </a:lvl1pPr>
          </a:lstStyle>
          <a:p>
            <a:r>
              <a:rPr lang="hr-HR"/>
              <a:t>Uredite stil naslova matrice</a:t>
            </a:r>
          </a:p>
        </p:txBody>
      </p:sp>
      <p:sp>
        <p:nvSpPr>
          <p:cNvPr id="3" name="Rezervirano mjesto teksta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r-HR"/>
              <a:t>Uredite stilove teksta matrice</a:t>
            </a:r>
          </a:p>
        </p:txBody>
      </p:sp>
      <p:sp>
        <p:nvSpPr>
          <p:cNvPr id="4" name="Rezervirano mjesto datuma 3"/>
          <p:cNvSpPr>
            <a:spLocks noGrp="1"/>
          </p:cNvSpPr>
          <p:nvPr>
            <p:ph type="dt" sz="half" idx="10"/>
          </p:nvPr>
        </p:nvSpPr>
        <p:spPr/>
        <p:txBody>
          <a:bodyPr/>
          <a:lstStyle/>
          <a:p>
            <a:fld id="{ECEF965D-3734-435E-8D74-4317C699D387}"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DA471CD2-D52E-4AF2-BFAE-54B7BEE1BBF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2823557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sz="half" idx="1"/>
          </p:nvPr>
        </p:nvSpPr>
        <p:spPr>
          <a:xfrm>
            <a:off x="628650" y="1825625"/>
            <a:ext cx="38862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p:cNvSpPr>
            <a:spLocks noGrp="1"/>
          </p:cNvSpPr>
          <p:nvPr>
            <p:ph sz="half" idx="2"/>
          </p:nvPr>
        </p:nvSpPr>
        <p:spPr>
          <a:xfrm>
            <a:off x="4629150" y="1825625"/>
            <a:ext cx="38862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p:cNvSpPr>
            <a:spLocks noGrp="1"/>
          </p:cNvSpPr>
          <p:nvPr>
            <p:ph type="dt" sz="half" idx="10"/>
          </p:nvPr>
        </p:nvSpPr>
        <p:spPr/>
        <p:txBody>
          <a:bodyPr/>
          <a:lstStyle/>
          <a:p>
            <a:fld id="{ECEF965D-3734-435E-8D74-4317C699D387}" type="datetimeFigureOut">
              <a:rPr lang="hr-HR" smtClean="0">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DA471CD2-D52E-4AF2-BFAE-54B7BEE1BBF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0622868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629841" y="365126"/>
            <a:ext cx="7886700" cy="1325563"/>
          </a:xfrm>
        </p:spPr>
        <p:txBody>
          <a:bodyPr/>
          <a:lstStyle/>
          <a:p>
            <a:r>
              <a:rPr lang="hr-HR"/>
              <a:t>Uredite stil naslova matrice</a:t>
            </a:r>
          </a:p>
        </p:txBody>
      </p:sp>
      <p:sp>
        <p:nvSpPr>
          <p:cNvPr id="3" name="Rezervirano mjesto teksta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4" name="Rezervirano mjesto sadržaja 3"/>
          <p:cNvSpPr>
            <a:spLocks noGrp="1"/>
          </p:cNvSpPr>
          <p:nvPr>
            <p:ph sz="half" idx="2"/>
          </p:nvPr>
        </p:nvSpPr>
        <p:spPr>
          <a:xfrm>
            <a:off x="629842" y="2505075"/>
            <a:ext cx="3868340"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6" name="Rezervirano mjesto sadržaja 5"/>
          <p:cNvSpPr>
            <a:spLocks noGrp="1"/>
          </p:cNvSpPr>
          <p:nvPr>
            <p:ph sz="quarter" idx="4"/>
          </p:nvPr>
        </p:nvSpPr>
        <p:spPr>
          <a:xfrm>
            <a:off x="4629150" y="2505075"/>
            <a:ext cx="3887391"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p:cNvSpPr>
            <a:spLocks noGrp="1"/>
          </p:cNvSpPr>
          <p:nvPr>
            <p:ph type="dt" sz="half" idx="10"/>
          </p:nvPr>
        </p:nvSpPr>
        <p:spPr/>
        <p:txBody>
          <a:bodyPr/>
          <a:lstStyle/>
          <a:p>
            <a:fld id="{ECEF965D-3734-435E-8D74-4317C699D387}" type="datetimeFigureOut">
              <a:rPr lang="hr-HR" smtClean="0">
                <a:solidFill>
                  <a:prstClr val="black">
                    <a:tint val="75000"/>
                  </a:prstClr>
                </a:solidFill>
              </a:rPr>
              <a:pPr/>
              <a:t>12.10.2023.</a:t>
            </a:fld>
            <a:endParaRPr lang="hr-HR">
              <a:solidFill>
                <a:prstClr val="black">
                  <a:tint val="75000"/>
                </a:prstClr>
              </a:solidFill>
            </a:endParaRPr>
          </a:p>
        </p:txBody>
      </p:sp>
      <p:sp>
        <p:nvSpPr>
          <p:cNvPr id="8" name="Rezervirano mjesto podnožja 7"/>
          <p:cNvSpPr>
            <a:spLocks noGrp="1"/>
          </p:cNvSpPr>
          <p:nvPr>
            <p:ph type="ftr" sz="quarter" idx="11"/>
          </p:nvPr>
        </p:nvSpPr>
        <p:spPr/>
        <p:txBody>
          <a:bodyPr/>
          <a:lstStyle/>
          <a:p>
            <a:endParaRPr lang="hr-HR">
              <a:solidFill>
                <a:prstClr val="black">
                  <a:tint val="75000"/>
                </a:prstClr>
              </a:solidFill>
            </a:endParaRPr>
          </a:p>
        </p:txBody>
      </p:sp>
      <p:sp>
        <p:nvSpPr>
          <p:cNvPr id="9" name="Rezervirano mjesto broja slajda 8"/>
          <p:cNvSpPr>
            <a:spLocks noGrp="1"/>
          </p:cNvSpPr>
          <p:nvPr>
            <p:ph type="sldNum" sz="quarter" idx="12"/>
          </p:nvPr>
        </p:nvSpPr>
        <p:spPr/>
        <p:txBody>
          <a:bodyPr/>
          <a:lstStyle/>
          <a:p>
            <a:fld id="{DA471CD2-D52E-4AF2-BFAE-54B7BEE1BBF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0932051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datuma 2"/>
          <p:cNvSpPr>
            <a:spLocks noGrp="1"/>
          </p:cNvSpPr>
          <p:nvPr>
            <p:ph type="dt" sz="half" idx="10"/>
          </p:nvPr>
        </p:nvSpPr>
        <p:spPr/>
        <p:txBody>
          <a:bodyPr/>
          <a:lstStyle/>
          <a:p>
            <a:fld id="{ECEF965D-3734-435E-8D74-4317C699D387}" type="datetimeFigureOut">
              <a:rPr lang="hr-HR" smtClean="0">
                <a:solidFill>
                  <a:prstClr val="black">
                    <a:tint val="75000"/>
                  </a:prstClr>
                </a:solidFill>
              </a:rPr>
              <a:pPr/>
              <a:t>12.10.2023.</a:t>
            </a:fld>
            <a:endParaRPr lang="hr-HR">
              <a:solidFill>
                <a:prstClr val="black">
                  <a:tint val="75000"/>
                </a:prstClr>
              </a:solidFill>
            </a:endParaRPr>
          </a:p>
        </p:txBody>
      </p:sp>
      <p:sp>
        <p:nvSpPr>
          <p:cNvPr id="4" name="Rezervirano mjesto podnožja 3"/>
          <p:cNvSpPr>
            <a:spLocks noGrp="1"/>
          </p:cNvSpPr>
          <p:nvPr>
            <p:ph type="ftr" sz="quarter" idx="11"/>
          </p:nvPr>
        </p:nvSpPr>
        <p:spPr/>
        <p:txBody>
          <a:bodyPr/>
          <a:lstStyle/>
          <a:p>
            <a:endParaRPr lang="hr-HR">
              <a:solidFill>
                <a:prstClr val="black">
                  <a:tint val="75000"/>
                </a:prstClr>
              </a:solidFill>
            </a:endParaRPr>
          </a:p>
        </p:txBody>
      </p:sp>
      <p:sp>
        <p:nvSpPr>
          <p:cNvPr id="5" name="Rezervirano mjesto broja slajda 4"/>
          <p:cNvSpPr>
            <a:spLocks noGrp="1"/>
          </p:cNvSpPr>
          <p:nvPr>
            <p:ph type="sldNum" sz="quarter" idx="12"/>
          </p:nvPr>
        </p:nvSpPr>
        <p:spPr/>
        <p:txBody>
          <a:bodyPr/>
          <a:lstStyle/>
          <a:p>
            <a:fld id="{DA471CD2-D52E-4AF2-BFAE-54B7BEE1BBF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099359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a:t>Kliknite da biste uredili stil naslova matrice</a:t>
            </a: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7B890212-7AE9-4723-8C27-7DF7517331BC}" type="datetimeFigureOut">
              <a:rPr lang="hr-HR" smtClean="0"/>
              <a:pPr/>
              <a:t>12.10.2023.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F1FC250B-5025-458B-B92B-D5ACA1AE489A}" type="slidenum">
              <a:rPr lang="hr-HR" smtClean="0"/>
              <a:pPr/>
              <a:t>‹#›</a:t>
            </a:fld>
            <a:endParaRPr lang="hr-H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ECEF965D-3734-435E-8D74-4317C699D387}" type="datetimeFigureOut">
              <a:rPr lang="hr-HR" smtClean="0">
                <a:solidFill>
                  <a:prstClr val="black">
                    <a:tint val="75000"/>
                  </a:prstClr>
                </a:solidFill>
              </a:rPr>
              <a:pPr/>
              <a:t>12.10.2023.</a:t>
            </a:fld>
            <a:endParaRPr lang="hr-HR">
              <a:solidFill>
                <a:prstClr val="black">
                  <a:tint val="75000"/>
                </a:prstClr>
              </a:solidFill>
            </a:endParaRPr>
          </a:p>
        </p:txBody>
      </p:sp>
      <p:sp>
        <p:nvSpPr>
          <p:cNvPr id="3" name="Rezervirano mjesto podnožja 2"/>
          <p:cNvSpPr>
            <a:spLocks noGrp="1"/>
          </p:cNvSpPr>
          <p:nvPr>
            <p:ph type="ftr" sz="quarter" idx="11"/>
          </p:nvPr>
        </p:nvSpPr>
        <p:spPr/>
        <p:txBody>
          <a:bodyPr/>
          <a:lstStyle/>
          <a:p>
            <a:endParaRPr lang="hr-HR">
              <a:solidFill>
                <a:prstClr val="black">
                  <a:tint val="75000"/>
                </a:prstClr>
              </a:solidFill>
            </a:endParaRPr>
          </a:p>
        </p:txBody>
      </p:sp>
      <p:sp>
        <p:nvSpPr>
          <p:cNvPr id="4" name="Rezervirano mjesto broja slajda 3"/>
          <p:cNvSpPr>
            <a:spLocks noGrp="1"/>
          </p:cNvSpPr>
          <p:nvPr>
            <p:ph type="sldNum" sz="quarter" idx="12"/>
          </p:nvPr>
        </p:nvSpPr>
        <p:spPr/>
        <p:txBody>
          <a:bodyPr/>
          <a:lstStyle/>
          <a:p>
            <a:fld id="{DA471CD2-D52E-4AF2-BFAE-54B7BEE1BBF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2586680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629841" y="457200"/>
            <a:ext cx="2949178" cy="1600200"/>
          </a:xfrm>
        </p:spPr>
        <p:txBody>
          <a:bodyPr anchor="b"/>
          <a:lstStyle>
            <a:lvl1pPr>
              <a:defRPr sz="2400"/>
            </a:lvl1pPr>
          </a:lstStyle>
          <a:p>
            <a:r>
              <a:rPr lang="hr-HR"/>
              <a:t>Uredite stil naslova matrice</a:t>
            </a:r>
          </a:p>
        </p:txBody>
      </p:sp>
      <p:sp>
        <p:nvSpPr>
          <p:cNvPr id="3" name="Rezervirano mjesto sadržaja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r-HR"/>
              <a:t>Uredite stilove teksta matrice</a:t>
            </a:r>
          </a:p>
        </p:txBody>
      </p:sp>
      <p:sp>
        <p:nvSpPr>
          <p:cNvPr id="5" name="Rezervirano mjesto datuma 4"/>
          <p:cNvSpPr>
            <a:spLocks noGrp="1"/>
          </p:cNvSpPr>
          <p:nvPr>
            <p:ph type="dt" sz="half" idx="10"/>
          </p:nvPr>
        </p:nvSpPr>
        <p:spPr/>
        <p:txBody>
          <a:bodyPr/>
          <a:lstStyle/>
          <a:p>
            <a:fld id="{ECEF965D-3734-435E-8D74-4317C699D387}" type="datetimeFigureOut">
              <a:rPr lang="hr-HR" smtClean="0">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DA471CD2-D52E-4AF2-BFAE-54B7BEE1BBF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6442820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629841" y="457200"/>
            <a:ext cx="2949178" cy="1600200"/>
          </a:xfrm>
        </p:spPr>
        <p:txBody>
          <a:bodyPr anchor="b"/>
          <a:lstStyle>
            <a:lvl1pPr>
              <a:defRPr sz="2400"/>
            </a:lvl1pPr>
          </a:lstStyle>
          <a:p>
            <a:r>
              <a:rPr lang="hr-HR"/>
              <a:t>Uredite stil naslova matrice</a:t>
            </a:r>
          </a:p>
        </p:txBody>
      </p:sp>
      <p:sp>
        <p:nvSpPr>
          <p:cNvPr id="3" name="Rezervirano mjesto slik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hr-HR"/>
          </a:p>
        </p:txBody>
      </p:sp>
      <p:sp>
        <p:nvSpPr>
          <p:cNvPr id="4" name="Rezervirano mjesto teksta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r-HR"/>
              <a:t>Uredite stilove teksta matrice</a:t>
            </a:r>
          </a:p>
        </p:txBody>
      </p:sp>
      <p:sp>
        <p:nvSpPr>
          <p:cNvPr id="5" name="Rezervirano mjesto datuma 4"/>
          <p:cNvSpPr>
            <a:spLocks noGrp="1"/>
          </p:cNvSpPr>
          <p:nvPr>
            <p:ph type="dt" sz="half" idx="10"/>
          </p:nvPr>
        </p:nvSpPr>
        <p:spPr/>
        <p:txBody>
          <a:bodyPr/>
          <a:lstStyle/>
          <a:p>
            <a:fld id="{ECEF965D-3734-435E-8D74-4317C699D387}" type="datetimeFigureOut">
              <a:rPr lang="hr-HR" smtClean="0">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DA471CD2-D52E-4AF2-BFAE-54B7BEE1BBF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142249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okomitog teksta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ECEF965D-3734-435E-8D74-4317C699D387}"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DA471CD2-D52E-4AF2-BFAE-54B7BEE1BBF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5407559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543675" y="365125"/>
            <a:ext cx="1971675" cy="5811838"/>
          </a:xfrm>
        </p:spPr>
        <p:txBody>
          <a:bodyPr vert="eaVert"/>
          <a:lstStyle/>
          <a:p>
            <a:r>
              <a:rPr lang="hr-HR"/>
              <a:t>Uredite stil naslova matrice</a:t>
            </a:r>
          </a:p>
        </p:txBody>
      </p:sp>
      <p:sp>
        <p:nvSpPr>
          <p:cNvPr id="3" name="Rezervirano mjesto okomitog teksta 2"/>
          <p:cNvSpPr>
            <a:spLocks noGrp="1"/>
          </p:cNvSpPr>
          <p:nvPr>
            <p:ph type="body" orient="vert" idx="1"/>
          </p:nvPr>
        </p:nvSpPr>
        <p:spPr>
          <a:xfrm>
            <a:off x="628650" y="365125"/>
            <a:ext cx="5800725" cy="5811838"/>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ECEF965D-3734-435E-8D74-4317C699D387}"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DA471CD2-D52E-4AF2-BFAE-54B7BEE1BBF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74707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ilagođeni izgle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datuma 2"/>
          <p:cNvSpPr>
            <a:spLocks noGrp="1"/>
          </p:cNvSpPr>
          <p:nvPr>
            <p:ph type="dt" sz="half" idx="10"/>
          </p:nvPr>
        </p:nvSpPr>
        <p:spPr/>
        <p:txBody>
          <a:bodyPr/>
          <a:lstStyle/>
          <a:p>
            <a:fld id="{4F34A4E3-A95F-4640-B048-10252CE304D2}" type="datetimeFigureOut">
              <a:rPr lang="hr-HR" smtClean="0"/>
              <a:pPr/>
              <a:t>12.10.2023.</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A637A8D3-2C0D-4D0C-BCE3-6C882ADCDF72}" type="slidenum">
              <a:rPr lang="hr-HR" smtClean="0"/>
              <a:pPr/>
              <a:t>‹#›</a:t>
            </a:fld>
            <a:endParaRPr lang="hr-HR"/>
          </a:p>
        </p:txBody>
      </p:sp>
    </p:spTree>
    <p:extLst>
      <p:ext uri="{BB962C8B-B14F-4D97-AF65-F5344CB8AC3E}">
        <p14:creationId xmlns:p14="http://schemas.microsoft.com/office/powerpoint/2010/main" val="646559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1143000" y="1122363"/>
            <a:ext cx="6858000" cy="2387600"/>
          </a:xfrm>
        </p:spPr>
        <p:txBody>
          <a:bodyPr anchor="b"/>
          <a:lstStyle>
            <a:lvl1pPr algn="ctr">
              <a:defRPr sz="4500"/>
            </a:lvl1pPr>
          </a:lstStyle>
          <a:p>
            <a:r>
              <a:rPr lang="hr-HR"/>
              <a:t>Uredite stil naslova matrice</a:t>
            </a:r>
          </a:p>
        </p:txBody>
      </p:sp>
      <p:sp>
        <p:nvSpPr>
          <p:cNvPr id="3" name="Podnaslov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r-HR"/>
              <a:t>Uredite stil podnaslova matrice</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490151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103505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p:cNvSpPr>
            <a:spLocks noGrp="1"/>
          </p:cNvSpPr>
          <p:nvPr>
            <p:ph type="title"/>
          </p:nvPr>
        </p:nvSpPr>
        <p:spPr>
          <a:xfrm>
            <a:off x="623888" y="1709739"/>
            <a:ext cx="7886700" cy="2852737"/>
          </a:xfrm>
        </p:spPr>
        <p:txBody>
          <a:bodyPr anchor="b"/>
          <a:lstStyle>
            <a:lvl1pPr>
              <a:defRPr sz="4500"/>
            </a:lvl1pPr>
          </a:lstStyle>
          <a:p>
            <a:r>
              <a:rPr lang="hr-HR"/>
              <a:t>Uredite stil naslova matrice</a:t>
            </a:r>
          </a:p>
        </p:txBody>
      </p:sp>
      <p:sp>
        <p:nvSpPr>
          <p:cNvPr id="3" name="Rezervirano mjesto teksta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r-HR"/>
              <a:t>Uredite stilove teksta matrice</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548548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sz="half" idx="1"/>
          </p:nvPr>
        </p:nvSpPr>
        <p:spPr>
          <a:xfrm>
            <a:off x="628650" y="1825625"/>
            <a:ext cx="38862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p:cNvSpPr>
            <a:spLocks noGrp="1"/>
          </p:cNvSpPr>
          <p:nvPr>
            <p:ph sz="half" idx="2"/>
          </p:nvPr>
        </p:nvSpPr>
        <p:spPr>
          <a:xfrm>
            <a:off x="4629150" y="1825625"/>
            <a:ext cx="38862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355839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629841" y="365126"/>
            <a:ext cx="7886700" cy="1325563"/>
          </a:xfrm>
        </p:spPr>
        <p:txBody>
          <a:bodyPr/>
          <a:lstStyle/>
          <a:p>
            <a:r>
              <a:rPr lang="hr-HR"/>
              <a:t>Uredite stil naslova matrice</a:t>
            </a:r>
          </a:p>
        </p:txBody>
      </p:sp>
      <p:sp>
        <p:nvSpPr>
          <p:cNvPr id="3" name="Rezervirano mjesto teksta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4" name="Rezervirano mjesto sadržaja 3"/>
          <p:cNvSpPr>
            <a:spLocks noGrp="1"/>
          </p:cNvSpPr>
          <p:nvPr>
            <p:ph sz="half" idx="2"/>
          </p:nvPr>
        </p:nvSpPr>
        <p:spPr>
          <a:xfrm>
            <a:off x="629842" y="2505075"/>
            <a:ext cx="3868340"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6" name="Rezervirano mjesto sadržaja 5"/>
          <p:cNvSpPr>
            <a:spLocks noGrp="1"/>
          </p:cNvSpPr>
          <p:nvPr>
            <p:ph sz="quarter" idx="4"/>
          </p:nvPr>
        </p:nvSpPr>
        <p:spPr>
          <a:xfrm>
            <a:off x="4629150" y="2505075"/>
            <a:ext cx="3887391"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8" name="Rezervirano mjesto podnožja 7"/>
          <p:cNvSpPr>
            <a:spLocks noGrp="1"/>
          </p:cNvSpPr>
          <p:nvPr>
            <p:ph type="ftr" sz="quarter" idx="11"/>
          </p:nvPr>
        </p:nvSpPr>
        <p:spPr/>
        <p:txBody>
          <a:bodyPr/>
          <a:lstStyle/>
          <a:p>
            <a:endParaRPr lang="hr-HR">
              <a:solidFill>
                <a:prstClr val="black">
                  <a:tint val="75000"/>
                </a:prstClr>
              </a:solidFill>
            </a:endParaRPr>
          </a:p>
        </p:txBody>
      </p:sp>
      <p:sp>
        <p:nvSpPr>
          <p:cNvPr id="9" name="Rezervirano mjesto broja slajda 8"/>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928180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datuma 2"/>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4" name="Rezervirano mjesto podnožja 3"/>
          <p:cNvSpPr>
            <a:spLocks noGrp="1"/>
          </p:cNvSpPr>
          <p:nvPr>
            <p:ph type="ftr" sz="quarter" idx="11"/>
          </p:nvPr>
        </p:nvSpPr>
        <p:spPr/>
        <p:txBody>
          <a:bodyPr/>
          <a:lstStyle/>
          <a:p>
            <a:endParaRPr lang="hr-HR">
              <a:solidFill>
                <a:prstClr val="black">
                  <a:tint val="75000"/>
                </a:prstClr>
              </a:solidFill>
            </a:endParaRPr>
          </a:p>
        </p:txBody>
      </p:sp>
      <p:sp>
        <p:nvSpPr>
          <p:cNvPr id="5" name="Rezervirano mjesto broja slajda 4"/>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940761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3" name="Rezervirano mjesto podnožja 2"/>
          <p:cNvSpPr>
            <a:spLocks noGrp="1"/>
          </p:cNvSpPr>
          <p:nvPr>
            <p:ph type="ftr" sz="quarter" idx="11"/>
          </p:nvPr>
        </p:nvSpPr>
        <p:spPr/>
        <p:txBody>
          <a:bodyPr/>
          <a:lstStyle/>
          <a:p>
            <a:endParaRPr lang="hr-HR">
              <a:solidFill>
                <a:prstClr val="black">
                  <a:tint val="75000"/>
                </a:prstClr>
              </a:solidFill>
            </a:endParaRPr>
          </a:p>
        </p:txBody>
      </p:sp>
      <p:sp>
        <p:nvSpPr>
          <p:cNvPr id="4" name="Rezervirano mjesto broja slajda 3"/>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040768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sadržaja 2"/>
          <p:cNvSpPr>
            <a:spLocks noGrp="1"/>
          </p:cNvSpPr>
          <p:nvPr>
            <p:ph idx="1"/>
          </p:nvPr>
        </p:nvSpPr>
        <p:spPr/>
        <p:txBody>
          <a:body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7B890212-7AE9-4723-8C27-7DF7517331BC}" type="datetimeFigureOut">
              <a:rPr lang="hr-HR" smtClean="0"/>
              <a:pPr/>
              <a:t>12.10.2023.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F1FC250B-5025-458B-B92B-D5ACA1AE489A}" type="slidenum">
              <a:rPr lang="hr-HR" smtClean="0"/>
              <a:pPr/>
              <a:t>‹#›</a:t>
            </a:fld>
            <a:endParaRPr lang="hr-H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629841" y="457200"/>
            <a:ext cx="2949178" cy="1600200"/>
          </a:xfrm>
        </p:spPr>
        <p:txBody>
          <a:bodyPr anchor="b"/>
          <a:lstStyle>
            <a:lvl1pPr>
              <a:defRPr sz="2400"/>
            </a:lvl1pPr>
          </a:lstStyle>
          <a:p>
            <a:r>
              <a:rPr lang="hr-HR"/>
              <a:t>Uredite stil naslova matrice</a:t>
            </a:r>
          </a:p>
        </p:txBody>
      </p:sp>
      <p:sp>
        <p:nvSpPr>
          <p:cNvPr id="3" name="Rezervirano mjesto sadržaja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r-HR"/>
              <a:t>Uredite stilove teksta matrice</a:t>
            </a:r>
          </a:p>
        </p:txBody>
      </p:sp>
      <p:sp>
        <p:nvSpPr>
          <p:cNvPr id="5" name="Rezervirano mjesto datuma 4"/>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934879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629841" y="457200"/>
            <a:ext cx="2949178" cy="1600200"/>
          </a:xfrm>
        </p:spPr>
        <p:txBody>
          <a:bodyPr anchor="b"/>
          <a:lstStyle>
            <a:lvl1pPr>
              <a:defRPr sz="2400"/>
            </a:lvl1pPr>
          </a:lstStyle>
          <a:p>
            <a:r>
              <a:rPr lang="hr-HR"/>
              <a:t>Uredite stil naslova matrice</a:t>
            </a:r>
          </a:p>
        </p:txBody>
      </p:sp>
      <p:sp>
        <p:nvSpPr>
          <p:cNvPr id="3" name="Rezervirano mjesto slik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hr-HR"/>
          </a:p>
        </p:txBody>
      </p:sp>
      <p:sp>
        <p:nvSpPr>
          <p:cNvPr id="4" name="Rezervirano mjesto teksta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r-HR"/>
              <a:t>Uredite stilove teksta matrice</a:t>
            </a:r>
          </a:p>
        </p:txBody>
      </p:sp>
      <p:sp>
        <p:nvSpPr>
          <p:cNvPr id="5" name="Rezervirano mjesto datuma 4"/>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982617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okomitog teksta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032350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543675" y="365125"/>
            <a:ext cx="1971675" cy="5811838"/>
          </a:xfrm>
        </p:spPr>
        <p:txBody>
          <a:bodyPr vert="eaVert"/>
          <a:lstStyle/>
          <a:p>
            <a:r>
              <a:rPr lang="hr-HR"/>
              <a:t>Uredite stil naslova matrice</a:t>
            </a:r>
          </a:p>
        </p:txBody>
      </p:sp>
      <p:sp>
        <p:nvSpPr>
          <p:cNvPr id="3" name="Rezervirano mjesto okomitog teksta 2"/>
          <p:cNvSpPr>
            <a:spLocks noGrp="1"/>
          </p:cNvSpPr>
          <p:nvPr>
            <p:ph type="body" orient="vert" idx="1"/>
          </p:nvPr>
        </p:nvSpPr>
        <p:spPr>
          <a:xfrm>
            <a:off x="628650" y="365125"/>
            <a:ext cx="5800725" cy="5811838"/>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295916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1143000" y="1122363"/>
            <a:ext cx="6858000" cy="2387600"/>
          </a:xfrm>
        </p:spPr>
        <p:txBody>
          <a:bodyPr anchor="b"/>
          <a:lstStyle>
            <a:lvl1pPr algn="ctr">
              <a:defRPr sz="4500"/>
            </a:lvl1pPr>
          </a:lstStyle>
          <a:p>
            <a:r>
              <a:rPr lang="hr-HR"/>
              <a:t>Uredite stil naslova matrice</a:t>
            </a:r>
          </a:p>
        </p:txBody>
      </p:sp>
      <p:sp>
        <p:nvSpPr>
          <p:cNvPr id="3" name="Podnaslov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r-HR"/>
              <a:t>Uredite stil podnaslova matrice</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971404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118966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p:cNvSpPr>
            <a:spLocks noGrp="1"/>
          </p:cNvSpPr>
          <p:nvPr>
            <p:ph type="title"/>
          </p:nvPr>
        </p:nvSpPr>
        <p:spPr>
          <a:xfrm>
            <a:off x="623888" y="1709739"/>
            <a:ext cx="7886700" cy="2852737"/>
          </a:xfrm>
        </p:spPr>
        <p:txBody>
          <a:bodyPr anchor="b"/>
          <a:lstStyle>
            <a:lvl1pPr>
              <a:defRPr sz="4500"/>
            </a:lvl1pPr>
          </a:lstStyle>
          <a:p>
            <a:r>
              <a:rPr lang="hr-HR"/>
              <a:t>Uredite stil naslova matrice</a:t>
            </a:r>
          </a:p>
        </p:txBody>
      </p:sp>
      <p:sp>
        <p:nvSpPr>
          <p:cNvPr id="3" name="Rezervirano mjesto teksta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r-HR"/>
              <a:t>Uredite stilove teksta matrice</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167770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sz="half" idx="1"/>
          </p:nvPr>
        </p:nvSpPr>
        <p:spPr>
          <a:xfrm>
            <a:off x="628650" y="1825625"/>
            <a:ext cx="38862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p:cNvSpPr>
            <a:spLocks noGrp="1"/>
          </p:cNvSpPr>
          <p:nvPr>
            <p:ph sz="half" idx="2"/>
          </p:nvPr>
        </p:nvSpPr>
        <p:spPr>
          <a:xfrm>
            <a:off x="4629150" y="1825625"/>
            <a:ext cx="38862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868305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629841" y="365126"/>
            <a:ext cx="7886700" cy="1325563"/>
          </a:xfrm>
        </p:spPr>
        <p:txBody>
          <a:bodyPr/>
          <a:lstStyle/>
          <a:p>
            <a:r>
              <a:rPr lang="hr-HR"/>
              <a:t>Uredite stil naslova matrice</a:t>
            </a:r>
          </a:p>
        </p:txBody>
      </p:sp>
      <p:sp>
        <p:nvSpPr>
          <p:cNvPr id="3" name="Rezervirano mjesto teksta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4" name="Rezervirano mjesto sadržaja 3"/>
          <p:cNvSpPr>
            <a:spLocks noGrp="1"/>
          </p:cNvSpPr>
          <p:nvPr>
            <p:ph sz="half" idx="2"/>
          </p:nvPr>
        </p:nvSpPr>
        <p:spPr>
          <a:xfrm>
            <a:off x="629842" y="2505075"/>
            <a:ext cx="3868340"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6" name="Rezervirano mjesto sadržaja 5"/>
          <p:cNvSpPr>
            <a:spLocks noGrp="1"/>
          </p:cNvSpPr>
          <p:nvPr>
            <p:ph sz="quarter" idx="4"/>
          </p:nvPr>
        </p:nvSpPr>
        <p:spPr>
          <a:xfrm>
            <a:off x="4629150" y="2505075"/>
            <a:ext cx="3887391"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8" name="Rezervirano mjesto podnožja 7"/>
          <p:cNvSpPr>
            <a:spLocks noGrp="1"/>
          </p:cNvSpPr>
          <p:nvPr>
            <p:ph type="ftr" sz="quarter" idx="11"/>
          </p:nvPr>
        </p:nvSpPr>
        <p:spPr/>
        <p:txBody>
          <a:bodyPr/>
          <a:lstStyle/>
          <a:p>
            <a:endParaRPr lang="hr-HR">
              <a:solidFill>
                <a:prstClr val="black">
                  <a:tint val="75000"/>
                </a:prstClr>
              </a:solidFill>
            </a:endParaRPr>
          </a:p>
        </p:txBody>
      </p:sp>
      <p:sp>
        <p:nvSpPr>
          <p:cNvPr id="9" name="Rezervirano mjesto broja slajda 8"/>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0469108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datuma 2"/>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4" name="Rezervirano mjesto podnožja 3"/>
          <p:cNvSpPr>
            <a:spLocks noGrp="1"/>
          </p:cNvSpPr>
          <p:nvPr>
            <p:ph type="ftr" sz="quarter" idx="11"/>
          </p:nvPr>
        </p:nvSpPr>
        <p:spPr/>
        <p:txBody>
          <a:bodyPr/>
          <a:lstStyle/>
          <a:p>
            <a:endParaRPr lang="hr-HR">
              <a:solidFill>
                <a:prstClr val="black">
                  <a:tint val="75000"/>
                </a:prstClr>
              </a:solidFill>
            </a:endParaRPr>
          </a:p>
        </p:txBody>
      </p:sp>
      <p:sp>
        <p:nvSpPr>
          <p:cNvPr id="5" name="Rezervirano mjesto broja slajda 4"/>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11642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a:t>Kliknite da biste uredili stil naslova matrice</a:t>
            </a: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stilove teksta matrice</a:t>
            </a:r>
          </a:p>
        </p:txBody>
      </p:sp>
      <p:sp>
        <p:nvSpPr>
          <p:cNvPr id="4" name="Rezervirano mjesto datuma 3"/>
          <p:cNvSpPr>
            <a:spLocks noGrp="1"/>
          </p:cNvSpPr>
          <p:nvPr>
            <p:ph type="dt" sz="half" idx="10"/>
          </p:nvPr>
        </p:nvSpPr>
        <p:spPr/>
        <p:txBody>
          <a:bodyPr/>
          <a:lstStyle/>
          <a:p>
            <a:fld id="{7B890212-7AE9-4723-8C27-7DF7517331BC}" type="datetimeFigureOut">
              <a:rPr lang="hr-HR" smtClean="0"/>
              <a:pPr/>
              <a:t>12.10.2023.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F1FC250B-5025-458B-B92B-D5ACA1AE489A}" type="slidenum">
              <a:rPr lang="hr-HR" smtClean="0"/>
              <a:pPr/>
              <a:t>‹#›</a:t>
            </a:fld>
            <a:endParaRPr lang="hr-H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3" name="Rezervirano mjesto podnožja 2"/>
          <p:cNvSpPr>
            <a:spLocks noGrp="1"/>
          </p:cNvSpPr>
          <p:nvPr>
            <p:ph type="ftr" sz="quarter" idx="11"/>
          </p:nvPr>
        </p:nvSpPr>
        <p:spPr/>
        <p:txBody>
          <a:bodyPr/>
          <a:lstStyle/>
          <a:p>
            <a:endParaRPr lang="hr-HR">
              <a:solidFill>
                <a:prstClr val="black">
                  <a:tint val="75000"/>
                </a:prstClr>
              </a:solidFill>
            </a:endParaRPr>
          </a:p>
        </p:txBody>
      </p:sp>
      <p:sp>
        <p:nvSpPr>
          <p:cNvPr id="4" name="Rezervirano mjesto broja slajda 3"/>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857260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629841" y="457200"/>
            <a:ext cx="2949178" cy="1600200"/>
          </a:xfrm>
        </p:spPr>
        <p:txBody>
          <a:bodyPr anchor="b"/>
          <a:lstStyle>
            <a:lvl1pPr>
              <a:defRPr sz="2400"/>
            </a:lvl1pPr>
          </a:lstStyle>
          <a:p>
            <a:r>
              <a:rPr lang="hr-HR"/>
              <a:t>Uredite stil naslova matrice</a:t>
            </a:r>
          </a:p>
        </p:txBody>
      </p:sp>
      <p:sp>
        <p:nvSpPr>
          <p:cNvPr id="3" name="Rezervirano mjesto sadržaja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r-HR"/>
              <a:t>Uredite stilove teksta matrice</a:t>
            </a:r>
          </a:p>
        </p:txBody>
      </p:sp>
      <p:sp>
        <p:nvSpPr>
          <p:cNvPr id="5" name="Rezervirano mjesto datuma 4"/>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512375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629841" y="457200"/>
            <a:ext cx="2949178" cy="1600200"/>
          </a:xfrm>
        </p:spPr>
        <p:txBody>
          <a:bodyPr anchor="b"/>
          <a:lstStyle>
            <a:lvl1pPr>
              <a:defRPr sz="2400"/>
            </a:lvl1pPr>
          </a:lstStyle>
          <a:p>
            <a:r>
              <a:rPr lang="hr-HR"/>
              <a:t>Uredite stil naslova matrice</a:t>
            </a:r>
          </a:p>
        </p:txBody>
      </p:sp>
      <p:sp>
        <p:nvSpPr>
          <p:cNvPr id="3" name="Rezervirano mjesto slik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hr-HR"/>
          </a:p>
        </p:txBody>
      </p:sp>
      <p:sp>
        <p:nvSpPr>
          <p:cNvPr id="4" name="Rezervirano mjesto teksta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r-HR"/>
              <a:t>Uredite stilove teksta matrice</a:t>
            </a:r>
          </a:p>
        </p:txBody>
      </p:sp>
      <p:sp>
        <p:nvSpPr>
          <p:cNvPr id="5" name="Rezervirano mjesto datuma 4"/>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492394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okomitog teksta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209927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543675" y="365125"/>
            <a:ext cx="1971675" cy="5811838"/>
          </a:xfrm>
        </p:spPr>
        <p:txBody>
          <a:bodyPr vert="eaVert"/>
          <a:lstStyle/>
          <a:p>
            <a:r>
              <a:rPr lang="hr-HR"/>
              <a:t>Uredite stil naslova matrice</a:t>
            </a:r>
          </a:p>
        </p:txBody>
      </p:sp>
      <p:sp>
        <p:nvSpPr>
          <p:cNvPr id="3" name="Rezervirano mjesto okomitog teksta 2"/>
          <p:cNvSpPr>
            <a:spLocks noGrp="1"/>
          </p:cNvSpPr>
          <p:nvPr>
            <p:ph type="body" orient="vert" idx="1"/>
          </p:nvPr>
        </p:nvSpPr>
        <p:spPr>
          <a:xfrm>
            <a:off x="628650" y="365125"/>
            <a:ext cx="5800725" cy="5811838"/>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653632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1143000" y="1122363"/>
            <a:ext cx="6858000" cy="2387600"/>
          </a:xfrm>
        </p:spPr>
        <p:txBody>
          <a:bodyPr anchor="b"/>
          <a:lstStyle>
            <a:lvl1pPr algn="ctr">
              <a:defRPr sz="4500"/>
            </a:lvl1pPr>
          </a:lstStyle>
          <a:p>
            <a:r>
              <a:rPr lang="hr-HR"/>
              <a:t>Uredite stil naslova matrice</a:t>
            </a:r>
          </a:p>
        </p:txBody>
      </p:sp>
      <p:sp>
        <p:nvSpPr>
          <p:cNvPr id="3" name="Podnaslov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r-HR"/>
              <a:t>Uredite stil podnaslova matrice</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1192522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497949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p:cNvSpPr>
            <a:spLocks noGrp="1"/>
          </p:cNvSpPr>
          <p:nvPr>
            <p:ph type="title"/>
          </p:nvPr>
        </p:nvSpPr>
        <p:spPr>
          <a:xfrm>
            <a:off x="623888" y="1709739"/>
            <a:ext cx="7886700" cy="2852737"/>
          </a:xfrm>
        </p:spPr>
        <p:txBody>
          <a:bodyPr anchor="b"/>
          <a:lstStyle>
            <a:lvl1pPr>
              <a:defRPr sz="4500"/>
            </a:lvl1pPr>
          </a:lstStyle>
          <a:p>
            <a:r>
              <a:rPr lang="hr-HR"/>
              <a:t>Uredite stil naslova matrice</a:t>
            </a:r>
          </a:p>
        </p:txBody>
      </p:sp>
      <p:sp>
        <p:nvSpPr>
          <p:cNvPr id="3" name="Rezervirano mjesto teksta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r-HR"/>
              <a:t>Uredite stilove teksta matrice</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091853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sz="half" idx="1"/>
          </p:nvPr>
        </p:nvSpPr>
        <p:spPr>
          <a:xfrm>
            <a:off x="628650" y="1825625"/>
            <a:ext cx="38862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p:cNvSpPr>
            <a:spLocks noGrp="1"/>
          </p:cNvSpPr>
          <p:nvPr>
            <p:ph sz="half" idx="2"/>
          </p:nvPr>
        </p:nvSpPr>
        <p:spPr>
          <a:xfrm>
            <a:off x="4629150" y="1825625"/>
            <a:ext cx="38862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118677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629841" y="365126"/>
            <a:ext cx="7886700" cy="1325563"/>
          </a:xfrm>
        </p:spPr>
        <p:txBody>
          <a:bodyPr/>
          <a:lstStyle/>
          <a:p>
            <a:r>
              <a:rPr lang="hr-HR"/>
              <a:t>Uredite stil naslova matrice</a:t>
            </a:r>
          </a:p>
        </p:txBody>
      </p:sp>
      <p:sp>
        <p:nvSpPr>
          <p:cNvPr id="3" name="Rezervirano mjesto teksta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4" name="Rezervirano mjesto sadržaja 3"/>
          <p:cNvSpPr>
            <a:spLocks noGrp="1"/>
          </p:cNvSpPr>
          <p:nvPr>
            <p:ph sz="half" idx="2"/>
          </p:nvPr>
        </p:nvSpPr>
        <p:spPr>
          <a:xfrm>
            <a:off x="629842" y="2505075"/>
            <a:ext cx="3868340"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6" name="Rezervirano mjesto sadržaja 5"/>
          <p:cNvSpPr>
            <a:spLocks noGrp="1"/>
          </p:cNvSpPr>
          <p:nvPr>
            <p:ph sz="quarter" idx="4"/>
          </p:nvPr>
        </p:nvSpPr>
        <p:spPr>
          <a:xfrm>
            <a:off x="4629150" y="2505075"/>
            <a:ext cx="3887391"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8" name="Rezervirano mjesto podnožja 7"/>
          <p:cNvSpPr>
            <a:spLocks noGrp="1"/>
          </p:cNvSpPr>
          <p:nvPr>
            <p:ph type="ftr" sz="quarter" idx="11"/>
          </p:nvPr>
        </p:nvSpPr>
        <p:spPr/>
        <p:txBody>
          <a:bodyPr/>
          <a:lstStyle/>
          <a:p>
            <a:endParaRPr lang="hr-HR">
              <a:solidFill>
                <a:prstClr val="black">
                  <a:tint val="75000"/>
                </a:prstClr>
              </a:solidFill>
            </a:endParaRPr>
          </a:p>
        </p:txBody>
      </p:sp>
      <p:sp>
        <p:nvSpPr>
          <p:cNvPr id="9" name="Rezervirano mjesto broja slajda 8"/>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234317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p:cNvSpPr>
            <a:spLocks noGrp="1"/>
          </p:cNvSpPr>
          <p:nvPr>
            <p:ph type="dt" sz="half" idx="10"/>
          </p:nvPr>
        </p:nvSpPr>
        <p:spPr/>
        <p:txBody>
          <a:bodyPr/>
          <a:lstStyle/>
          <a:p>
            <a:fld id="{7B890212-7AE9-4723-8C27-7DF7517331BC}" type="datetimeFigureOut">
              <a:rPr lang="hr-HR" smtClean="0"/>
              <a:pPr/>
              <a:t>12.10.2023.</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F1FC250B-5025-458B-B92B-D5ACA1AE489A}" type="slidenum">
              <a:rPr lang="hr-HR" smtClean="0"/>
              <a:pPr/>
              <a:t>‹#›</a:t>
            </a:fld>
            <a:endParaRPr lang="hr-H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datuma 2"/>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4" name="Rezervirano mjesto podnožja 3"/>
          <p:cNvSpPr>
            <a:spLocks noGrp="1"/>
          </p:cNvSpPr>
          <p:nvPr>
            <p:ph type="ftr" sz="quarter" idx="11"/>
          </p:nvPr>
        </p:nvSpPr>
        <p:spPr/>
        <p:txBody>
          <a:bodyPr/>
          <a:lstStyle/>
          <a:p>
            <a:endParaRPr lang="hr-HR">
              <a:solidFill>
                <a:prstClr val="black">
                  <a:tint val="75000"/>
                </a:prstClr>
              </a:solidFill>
            </a:endParaRPr>
          </a:p>
        </p:txBody>
      </p:sp>
      <p:sp>
        <p:nvSpPr>
          <p:cNvPr id="5" name="Rezervirano mjesto broja slajda 4"/>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5586413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3" name="Rezervirano mjesto podnožja 2"/>
          <p:cNvSpPr>
            <a:spLocks noGrp="1"/>
          </p:cNvSpPr>
          <p:nvPr>
            <p:ph type="ftr" sz="quarter" idx="11"/>
          </p:nvPr>
        </p:nvSpPr>
        <p:spPr/>
        <p:txBody>
          <a:bodyPr/>
          <a:lstStyle/>
          <a:p>
            <a:endParaRPr lang="hr-HR">
              <a:solidFill>
                <a:prstClr val="black">
                  <a:tint val="75000"/>
                </a:prstClr>
              </a:solidFill>
            </a:endParaRPr>
          </a:p>
        </p:txBody>
      </p:sp>
      <p:sp>
        <p:nvSpPr>
          <p:cNvPr id="4" name="Rezervirano mjesto broja slajda 3"/>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694004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629841" y="457200"/>
            <a:ext cx="2949178" cy="1600200"/>
          </a:xfrm>
        </p:spPr>
        <p:txBody>
          <a:bodyPr anchor="b"/>
          <a:lstStyle>
            <a:lvl1pPr>
              <a:defRPr sz="2400"/>
            </a:lvl1pPr>
          </a:lstStyle>
          <a:p>
            <a:r>
              <a:rPr lang="hr-HR"/>
              <a:t>Uredite stil naslova matrice</a:t>
            </a:r>
          </a:p>
        </p:txBody>
      </p:sp>
      <p:sp>
        <p:nvSpPr>
          <p:cNvPr id="3" name="Rezervirano mjesto sadržaja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r-HR"/>
              <a:t>Uredite stilove teksta matrice</a:t>
            </a:r>
          </a:p>
        </p:txBody>
      </p:sp>
      <p:sp>
        <p:nvSpPr>
          <p:cNvPr id="5" name="Rezervirano mjesto datuma 4"/>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0591876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629841" y="457200"/>
            <a:ext cx="2949178" cy="1600200"/>
          </a:xfrm>
        </p:spPr>
        <p:txBody>
          <a:bodyPr anchor="b"/>
          <a:lstStyle>
            <a:lvl1pPr>
              <a:defRPr sz="2400"/>
            </a:lvl1pPr>
          </a:lstStyle>
          <a:p>
            <a:r>
              <a:rPr lang="hr-HR"/>
              <a:t>Uredite stil naslova matrice</a:t>
            </a:r>
          </a:p>
        </p:txBody>
      </p:sp>
      <p:sp>
        <p:nvSpPr>
          <p:cNvPr id="3" name="Rezervirano mjesto slik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hr-HR"/>
          </a:p>
        </p:txBody>
      </p:sp>
      <p:sp>
        <p:nvSpPr>
          <p:cNvPr id="4" name="Rezervirano mjesto teksta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r-HR"/>
              <a:t>Uredite stilove teksta matrice</a:t>
            </a:r>
          </a:p>
        </p:txBody>
      </p:sp>
      <p:sp>
        <p:nvSpPr>
          <p:cNvPr id="5" name="Rezervirano mjesto datuma 4"/>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819162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okomitog teksta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748924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543675" y="365125"/>
            <a:ext cx="1971675" cy="5811838"/>
          </a:xfrm>
        </p:spPr>
        <p:txBody>
          <a:bodyPr vert="eaVert"/>
          <a:lstStyle/>
          <a:p>
            <a:r>
              <a:rPr lang="hr-HR"/>
              <a:t>Uredite stil naslova matrice</a:t>
            </a:r>
          </a:p>
        </p:txBody>
      </p:sp>
      <p:sp>
        <p:nvSpPr>
          <p:cNvPr id="3" name="Rezervirano mjesto okomitog teksta 2"/>
          <p:cNvSpPr>
            <a:spLocks noGrp="1"/>
          </p:cNvSpPr>
          <p:nvPr>
            <p:ph type="body" orient="vert" idx="1"/>
          </p:nvPr>
        </p:nvSpPr>
        <p:spPr>
          <a:xfrm>
            <a:off x="628650" y="365125"/>
            <a:ext cx="5800725" cy="5811838"/>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423323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1143000" y="1122363"/>
            <a:ext cx="6858000" cy="2387600"/>
          </a:xfrm>
        </p:spPr>
        <p:txBody>
          <a:bodyPr anchor="b"/>
          <a:lstStyle>
            <a:lvl1pPr algn="ctr">
              <a:defRPr sz="4500"/>
            </a:lvl1pPr>
          </a:lstStyle>
          <a:p>
            <a:r>
              <a:rPr lang="hr-HR"/>
              <a:t>Uredite stil naslova matrice</a:t>
            </a:r>
          </a:p>
        </p:txBody>
      </p:sp>
      <p:sp>
        <p:nvSpPr>
          <p:cNvPr id="3" name="Podnaslov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r-HR"/>
              <a:t>Uredite stil podnaslova matrice</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059542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077263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p:cNvSpPr>
            <a:spLocks noGrp="1"/>
          </p:cNvSpPr>
          <p:nvPr>
            <p:ph type="title"/>
          </p:nvPr>
        </p:nvSpPr>
        <p:spPr>
          <a:xfrm>
            <a:off x="623888" y="1709739"/>
            <a:ext cx="7886700" cy="2852737"/>
          </a:xfrm>
        </p:spPr>
        <p:txBody>
          <a:bodyPr anchor="b"/>
          <a:lstStyle>
            <a:lvl1pPr>
              <a:defRPr sz="4500"/>
            </a:lvl1pPr>
          </a:lstStyle>
          <a:p>
            <a:r>
              <a:rPr lang="hr-HR"/>
              <a:t>Uredite stil naslova matrice</a:t>
            </a:r>
          </a:p>
        </p:txBody>
      </p:sp>
      <p:sp>
        <p:nvSpPr>
          <p:cNvPr id="3" name="Rezervirano mjesto teksta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r-HR"/>
              <a:t>Uredite stilove teksta matrice</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317454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sz="half" idx="1"/>
          </p:nvPr>
        </p:nvSpPr>
        <p:spPr>
          <a:xfrm>
            <a:off x="628650" y="1825625"/>
            <a:ext cx="38862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p:cNvSpPr>
            <a:spLocks noGrp="1"/>
          </p:cNvSpPr>
          <p:nvPr>
            <p:ph sz="half" idx="2"/>
          </p:nvPr>
        </p:nvSpPr>
        <p:spPr>
          <a:xfrm>
            <a:off x="4629150" y="1825625"/>
            <a:ext cx="38862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161763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a:t>Kliknite da biste uredili stil naslova matrice</a:t>
            </a: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p:cNvSpPr>
            <a:spLocks noGrp="1"/>
          </p:cNvSpPr>
          <p:nvPr>
            <p:ph type="dt" sz="half" idx="10"/>
          </p:nvPr>
        </p:nvSpPr>
        <p:spPr/>
        <p:txBody>
          <a:bodyPr/>
          <a:lstStyle/>
          <a:p>
            <a:fld id="{7B890212-7AE9-4723-8C27-7DF7517331BC}" type="datetimeFigureOut">
              <a:rPr lang="hr-HR" smtClean="0"/>
              <a:pPr/>
              <a:t>12.10.2023.</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F1FC250B-5025-458B-B92B-D5ACA1AE489A}" type="slidenum">
              <a:rPr lang="hr-HR" smtClean="0"/>
              <a:pPr/>
              <a:t>‹#›</a:t>
            </a:fld>
            <a:endParaRPr lang="hr-H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629841" y="365126"/>
            <a:ext cx="7886700" cy="1325563"/>
          </a:xfrm>
        </p:spPr>
        <p:txBody>
          <a:bodyPr/>
          <a:lstStyle/>
          <a:p>
            <a:r>
              <a:rPr lang="hr-HR"/>
              <a:t>Uredite stil naslova matrice</a:t>
            </a:r>
          </a:p>
        </p:txBody>
      </p:sp>
      <p:sp>
        <p:nvSpPr>
          <p:cNvPr id="3" name="Rezervirano mjesto teksta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4" name="Rezervirano mjesto sadržaja 3"/>
          <p:cNvSpPr>
            <a:spLocks noGrp="1"/>
          </p:cNvSpPr>
          <p:nvPr>
            <p:ph sz="half" idx="2"/>
          </p:nvPr>
        </p:nvSpPr>
        <p:spPr>
          <a:xfrm>
            <a:off x="629842" y="2505075"/>
            <a:ext cx="3868340"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6" name="Rezervirano mjesto sadržaja 5"/>
          <p:cNvSpPr>
            <a:spLocks noGrp="1"/>
          </p:cNvSpPr>
          <p:nvPr>
            <p:ph sz="quarter" idx="4"/>
          </p:nvPr>
        </p:nvSpPr>
        <p:spPr>
          <a:xfrm>
            <a:off x="4629150" y="2505075"/>
            <a:ext cx="3887391"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8" name="Rezervirano mjesto podnožja 7"/>
          <p:cNvSpPr>
            <a:spLocks noGrp="1"/>
          </p:cNvSpPr>
          <p:nvPr>
            <p:ph type="ftr" sz="quarter" idx="11"/>
          </p:nvPr>
        </p:nvSpPr>
        <p:spPr/>
        <p:txBody>
          <a:bodyPr/>
          <a:lstStyle/>
          <a:p>
            <a:endParaRPr lang="hr-HR">
              <a:solidFill>
                <a:prstClr val="black">
                  <a:tint val="75000"/>
                </a:prstClr>
              </a:solidFill>
            </a:endParaRPr>
          </a:p>
        </p:txBody>
      </p:sp>
      <p:sp>
        <p:nvSpPr>
          <p:cNvPr id="9" name="Rezervirano mjesto broja slajda 8"/>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1978828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datuma 2"/>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4" name="Rezervirano mjesto podnožja 3"/>
          <p:cNvSpPr>
            <a:spLocks noGrp="1"/>
          </p:cNvSpPr>
          <p:nvPr>
            <p:ph type="ftr" sz="quarter" idx="11"/>
          </p:nvPr>
        </p:nvSpPr>
        <p:spPr/>
        <p:txBody>
          <a:bodyPr/>
          <a:lstStyle/>
          <a:p>
            <a:endParaRPr lang="hr-HR">
              <a:solidFill>
                <a:prstClr val="black">
                  <a:tint val="75000"/>
                </a:prstClr>
              </a:solidFill>
            </a:endParaRPr>
          </a:p>
        </p:txBody>
      </p:sp>
      <p:sp>
        <p:nvSpPr>
          <p:cNvPr id="5" name="Rezervirano mjesto broja slajda 4"/>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895828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3" name="Rezervirano mjesto podnožja 2"/>
          <p:cNvSpPr>
            <a:spLocks noGrp="1"/>
          </p:cNvSpPr>
          <p:nvPr>
            <p:ph type="ftr" sz="quarter" idx="11"/>
          </p:nvPr>
        </p:nvSpPr>
        <p:spPr/>
        <p:txBody>
          <a:bodyPr/>
          <a:lstStyle/>
          <a:p>
            <a:endParaRPr lang="hr-HR">
              <a:solidFill>
                <a:prstClr val="black">
                  <a:tint val="75000"/>
                </a:prstClr>
              </a:solidFill>
            </a:endParaRPr>
          </a:p>
        </p:txBody>
      </p:sp>
      <p:sp>
        <p:nvSpPr>
          <p:cNvPr id="4" name="Rezervirano mjesto broja slajda 3"/>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7166920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629841" y="457200"/>
            <a:ext cx="2949178" cy="1600200"/>
          </a:xfrm>
        </p:spPr>
        <p:txBody>
          <a:bodyPr anchor="b"/>
          <a:lstStyle>
            <a:lvl1pPr>
              <a:defRPr sz="2400"/>
            </a:lvl1pPr>
          </a:lstStyle>
          <a:p>
            <a:r>
              <a:rPr lang="hr-HR"/>
              <a:t>Uredite stil naslova matrice</a:t>
            </a:r>
          </a:p>
        </p:txBody>
      </p:sp>
      <p:sp>
        <p:nvSpPr>
          <p:cNvPr id="3" name="Rezervirano mjesto sadržaja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r-HR"/>
              <a:t>Uredite stilove teksta matrice</a:t>
            </a:r>
          </a:p>
        </p:txBody>
      </p:sp>
      <p:sp>
        <p:nvSpPr>
          <p:cNvPr id="5" name="Rezervirano mjesto datuma 4"/>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925402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629841" y="457200"/>
            <a:ext cx="2949178" cy="1600200"/>
          </a:xfrm>
        </p:spPr>
        <p:txBody>
          <a:bodyPr anchor="b"/>
          <a:lstStyle>
            <a:lvl1pPr>
              <a:defRPr sz="2400"/>
            </a:lvl1pPr>
          </a:lstStyle>
          <a:p>
            <a:r>
              <a:rPr lang="hr-HR"/>
              <a:t>Uredite stil naslova matrice</a:t>
            </a:r>
          </a:p>
        </p:txBody>
      </p:sp>
      <p:sp>
        <p:nvSpPr>
          <p:cNvPr id="3" name="Rezervirano mjesto slik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hr-HR"/>
          </a:p>
        </p:txBody>
      </p:sp>
      <p:sp>
        <p:nvSpPr>
          <p:cNvPr id="4" name="Rezervirano mjesto teksta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r-HR"/>
              <a:t>Uredite stilove teksta matrice</a:t>
            </a:r>
          </a:p>
        </p:txBody>
      </p:sp>
      <p:sp>
        <p:nvSpPr>
          <p:cNvPr id="5" name="Rezervirano mjesto datuma 4"/>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87131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okomitog teksta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6369661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543675" y="365125"/>
            <a:ext cx="1971675" cy="5811838"/>
          </a:xfrm>
        </p:spPr>
        <p:txBody>
          <a:bodyPr vert="eaVert"/>
          <a:lstStyle/>
          <a:p>
            <a:r>
              <a:rPr lang="hr-HR"/>
              <a:t>Uredite stil naslova matrice</a:t>
            </a:r>
          </a:p>
        </p:txBody>
      </p:sp>
      <p:sp>
        <p:nvSpPr>
          <p:cNvPr id="3" name="Rezervirano mjesto okomitog teksta 2"/>
          <p:cNvSpPr>
            <a:spLocks noGrp="1"/>
          </p:cNvSpPr>
          <p:nvPr>
            <p:ph type="body" orient="vert" idx="1"/>
          </p:nvPr>
        </p:nvSpPr>
        <p:spPr>
          <a:xfrm>
            <a:off x="628650" y="365125"/>
            <a:ext cx="5800725" cy="5811838"/>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2C59F21F-01D6-4F36-B446-C0990968CC8E}"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3DA3FA13-1E61-471C-9132-709EC135212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5615496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1143000" y="1122363"/>
            <a:ext cx="6858000" cy="2387600"/>
          </a:xfrm>
        </p:spPr>
        <p:txBody>
          <a:bodyPr anchor="b"/>
          <a:lstStyle>
            <a:lvl1pPr algn="ctr">
              <a:defRPr sz="4500"/>
            </a:lvl1pPr>
          </a:lstStyle>
          <a:p>
            <a:r>
              <a:rPr lang="hr-HR"/>
              <a:t>Uredite stil naslova matrice</a:t>
            </a:r>
          </a:p>
        </p:txBody>
      </p:sp>
      <p:sp>
        <p:nvSpPr>
          <p:cNvPr id="3" name="Podnaslov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r-HR"/>
              <a:t>Uredite stil podnaslova matrice</a:t>
            </a:r>
          </a:p>
        </p:txBody>
      </p:sp>
      <p:sp>
        <p:nvSpPr>
          <p:cNvPr id="4" name="Rezervirano mjesto datuma 3"/>
          <p:cNvSpPr>
            <a:spLocks noGrp="1"/>
          </p:cNvSpPr>
          <p:nvPr>
            <p:ph type="dt" sz="half" idx="10"/>
          </p:nvPr>
        </p:nvSpPr>
        <p:spPr/>
        <p:txBody>
          <a:bodyPr/>
          <a:lstStyle/>
          <a:p>
            <a:fld id="{CB3DA38F-C632-4FE4-B53D-A4B18AAC4218}"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BC72F477-4995-4AF0-AD6E-758765736AF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969057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CB3DA38F-C632-4FE4-B53D-A4B18AAC4218}"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BC72F477-4995-4AF0-AD6E-758765736AF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640407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p:cNvSpPr>
            <a:spLocks noGrp="1"/>
          </p:cNvSpPr>
          <p:nvPr>
            <p:ph type="title"/>
          </p:nvPr>
        </p:nvSpPr>
        <p:spPr>
          <a:xfrm>
            <a:off x="623888" y="1709739"/>
            <a:ext cx="7886700" cy="2852737"/>
          </a:xfrm>
        </p:spPr>
        <p:txBody>
          <a:bodyPr anchor="b"/>
          <a:lstStyle>
            <a:lvl1pPr>
              <a:defRPr sz="4500"/>
            </a:lvl1pPr>
          </a:lstStyle>
          <a:p>
            <a:r>
              <a:rPr lang="hr-HR"/>
              <a:t>Uredite stil naslova matrice</a:t>
            </a:r>
          </a:p>
        </p:txBody>
      </p:sp>
      <p:sp>
        <p:nvSpPr>
          <p:cNvPr id="3" name="Rezervirano mjesto teksta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r-HR"/>
              <a:t>Uredite stilove teksta matrice</a:t>
            </a:r>
          </a:p>
        </p:txBody>
      </p:sp>
      <p:sp>
        <p:nvSpPr>
          <p:cNvPr id="4" name="Rezervirano mjesto datuma 3"/>
          <p:cNvSpPr>
            <a:spLocks noGrp="1"/>
          </p:cNvSpPr>
          <p:nvPr>
            <p:ph type="dt" sz="half" idx="10"/>
          </p:nvPr>
        </p:nvSpPr>
        <p:spPr/>
        <p:txBody>
          <a:bodyPr/>
          <a:lstStyle/>
          <a:p>
            <a:fld id="{CB3DA38F-C632-4FE4-B53D-A4B18AAC4218}"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BC72F477-4995-4AF0-AD6E-758765736AF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53671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datuma 2"/>
          <p:cNvSpPr>
            <a:spLocks noGrp="1"/>
          </p:cNvSpPr>
          <p:nvPr>
            <p:ph type="dt" sz="half" idx="10"/>
          </p:nvPr>
        </p:nvSpPr>
        <p:spPr/>
        <p:txBody>
          <a:bodyPr/>
          <a:lstStyle/>
          <a:p>
            <a:fld id="{7B890212-7AE9-4723-8C27-7DF7517331BC}" type="datetimeFigureOut">
              <a:rPr lang="hr-HR" smtClean="0"/>
              <a:pPr/>
              <a:t>12.10.2023.</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F1FC250B-5025-458B-B92B-D5ACA1AE489A}" type="slidenum">
              <a:rPr lang="hr-HR" smtClean="0"/>
              <a:pPr/>
              <a:t>‹#›</a:t>
            </a:fld>
            <a:endParaRPr lang="hr-H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sz="half" idx="1"/>
          </p:nvPr>
        </p:nvSpPr>
        <p:spPr>
          <a:xfrm>
            <a:off x="628650" y="1825625"/>
            <a:ext cx="38862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p:cNvSpPr>
            <a:spLocks noGrp="1"/>
          </p:cNvSpPr>
          <p:nvPr>
            <p:ph sz="half" idx="2"/>
          </p:nvPr>
        </p:nvSpPr>
        <p:spPr>
          <a:xfrm>
            <a:off x="4629150" y="1825625"/>
            <a:ext cx="38862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p:cNvSpPr>
            <a:spLocks noGrp="1"/>
          </p:cNvSpPr>
          <p:nvPr>
            <p:ph type="dt" sz="half" idx="10"/>
          </p:nvPr>
        </p:nvSpPr>
        <p:spPr/>
        <p:txBody>
          <a:bodyPr/>
          <a:lstStyle/>
          <a:p>
            <a:fld id="{CB3DA38F-C632-4FE4-B53D-A4B18AAC4218}" type="datetimeFigureOut">
              <a:rPr lang="hr-HR">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BC72F477-4995-4AF0-AD6E-758765736AF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4544005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629841" y="365126"/>
            <a:ext cx="7886700" cy="1325563"/>
          </a:xfrm>
        </p:spPr>
        <p:txBody>
          <a:bodyPr/>
          <a:lstStyle/>
          <a:p>
            <a:r>
              <a:rPr lang="hr-HR"/>
              <a:t>Uredite stil naslova matrice</a:t>
            </a:r>
          </a:p>
        </p:txBody>
      </p:sp>
      <p:sp>
        <p:nvSpPr>
          <p:cNvPr id="3" name="Rezervirano mjesto teksta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4" name="Rezervirano mjesto sadržaja 3"/>
          <p:cNvSpPr>
            <a:spLocks noGrp="1"/>
          </p:cNvSpPr>
          <p:nvPr>
            <p:ph sz="half" idx="2"/>
          </p:nvPr>
        </p:nvSpPr>
        <p:spPr>
          <a:xfrm>
            <a:off x="629842" y="2505075"/>
            <a:ext cx="3868340"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6" name="Rezervirano mjesto sadržaja 5"/>
          <p:cNvSpPr>
            <a:spLocks noGrp="1"/>
          </p:cNvSpPr>
          <p:nvPr>
            <p:ph sz="quarter" idx="4"/>
          </p:nvPr>
        </p:nvSpPr>
        <p:spPr>
          <a:xfrm>
            <a:off x="4629150" y="2505075"/>
            <a:ext cx="3887391"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p:cNvSpPr>
            <a:spLocks noGrp="1"/>
          </p:cNvSpPr>
          <p:nvPr>
            <p:ph type="dt" sz="half" idx="10"/>
          </p:nvPr>
        </p:nvSpPr>
        <p:spPr/>
        <p:txBody>
          <a:bodyPr/>
          <a:lstStyle/>
          <a:p>
            <a:fld id="{CB3DA38F-C632-4FE4-B53D-A4B18AAC4218}" type="datetimeFigureOut">
              <a:rPr lang="hr-HR">
                <a:solidFill>
                  <a:prstClr val="black">
                    <a:tint val="75000"/>
                  </a:prstClr>
                </a:solidFill>
              </a:rPr>
              <a:pPr/>
              <a:t>12.10.2023.</a:t>
            </a:fld>
            <a:endParaRPr lang="hr-HR">
              <a:solidFill>
                <a:prstClr val="black">
                  <a:tint val="75000"/>
                </a:prstClr>
              </a:solidFill>
            </a:endParaRPr>
          </a:p>
        </p:txBody>
      </p:sp>
      <p:sp>
        <p:nvSpPr>
          <p:cNvPr id="8" name="Rezervirano mjesto podnožja 7"/>
          <p:cNvSpPr>
            <a:spLocks noGrp="1"/>
          </p:cNvSpPr>
          <p:nvPr>
            <p:ph type="ftr" sz="quarter" idx="11"/>
          </p:nvPr>
        </p:nvSpPr>
        <p:spPr/>
        <p:txBody>
          <a:bodyPr/>
          <a:lstStyle/>
          <a:p>
            <a:endParaRPr lang="hr-HR">
              <a:solidFill>
                <a:prstClr val="black">
                  <a:tint val="75000"/>
                </a:prstClr>
              </a:solidFill>
            </a:endParaRPr>
          </a:p>
        </p:txBody>
      </p:sp>
      <p:sp>
        <p:nvSpPr>
          <p:cNvPr id="9" name="Rezervirano mjesto broja slajda 8"/>
          <p:cNvSpPr>
            <a:spLocks noGrp="1"/>
          </p:cNvSpPr>
          <p:nvPr>
            <p:ph type="sldNum" sz="quarter" idx="12"/>
          </p:nvPr>
        </p:nvSpPr>
        <p:spPr/>
        <p:txBody>
          <a:bodyPr/>
          <a:lstStyle/>
          <a:p>
            <a:fld id="{BC72F477-4995-4AF0-AD6E-758765736AF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5391238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datuma 2"/>
          <p:cNvSpPr>
            <a:spLocks noGrp="1"/>
          </p:cNvSpPr>
          <p:nvPr>
            <p:ph type="dt" sz="half" idx="10"/>
          </p:nvPr>
        </p:nvSpPr>
        <p:spPr/>
        <p:txBody>
          <a:bodyPr/>
          <a:lstStyle/>
          <a:p>
            <a:fld id="{CB3DA38F-C632-4FE4-B53D-A4B18AAC4218}" type="datetimeFigureOut">
              <a:rPr lang="hr-HR">
                <a:solidFill>
                  <a:prstClr val="black">
                    <a:tint val="75000"/>
                  </a:prstClr>
                </a:solidFill>
              </a:rPr>
              <a:pPr/>
              <a:t>12.10.2023.</a:t>
            </a:fld>
            <a:endParaRPr lang="hr-HR">
              <a:solidFill>
                <a:prstClr val="black">
                  <a:tint val="75000"/>
                </a:prstClr>
              </a:solidFill>
            </a:endParaRPr>
          </a:p>
        </p:txBody>
      </p:sp>
      <p:sp>
        <p:nvSpPr>
          <p:cNvPr id="4" name="Rezervirano mjesto podnožja 3"/>
          <p:cNvSpPr>
            <a:spLocks noGrp="1"/>
          </p:cNvSpPr>
          <p:nvPr>
            <p:ph type="ftr" sz="quarter" idx="11"/>
          </p:nvPr>
        </p:nvSpPr>
        <p:spPr/>
        <p:txBody>
          <a:bodyPr/>
          <a:lstStyle/>
          <a:p>
            <a:endParaRPr lang="hr-HR">
              <a:solidFill>
                <a:prstClr val="black">
                  <a:tint val="75000"/>
                </a:prstClr>
              </a:solidFill>
            </a:endParaRPr>
          </a:p>
        </p:txBody>
      </p:sp>
      <p:sp>
        <p:nvSpPr>
          <p:cNvPr id="5" name="Rezervirano mjesto broja slajda 4"/>
          <p:cNvSpPr>
            <a:spLocks noGrp="1"/>
          </p:cNvSpPr>
          <p:nvPr>
            <p:ph type="sldNum" sz="quarter" idx="12"/>
          </p:nvPr>
        </p:nvSpPr>
        <p:spPr/>
        <p:txBody>
          <a:bodyPr/>
          <a:lstStyle/>
          <a:p>
            <a:fld id="{BC72F477-4995-4AF0-AD6E-758765736AF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042993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CB3DA38F-C632-4FE4-B53D-A4B18AAC4218}" type="datetimeFigureOut">
              <a:rPr lang="hr-HR">
                <a:solidFill>
                  <a:prstClr val="black">
                    <a:tint val="75000"/>
                  </a:prstClr>
                </a:solidFill>
              </a:rPr>
              <a:pPr/>
              <a:t>12.10.2023.</a:t>
            </a:fld>
            <a:endParaRPr lang="hr-HR">
              <a:solidFill>
                <a:prstClr val="black">
                  <a:tint val="75000"/>
                </a:prstClr>
              </a:solidFill>
            </a:endParaRPr>
          </a:p>
        </p:txBody>
      </p:sp>
      <p:sp>
        <p:nvSpPr>
          <p:cNvPr id="3" name="Rezervirano mjesto podnožja 2"/>
          <p:cNvSpPr>
            <a:spLocks noGrp="1"/>
          </p:cNvSpPr>
          <p:nvPr>
            <p:ph type="ftr" sz="quarter" idx="11"/>
          </p:nvPr>
        </p:nvSpPr>
        <p:spPr/>
        <p:txBody>
          <a:bodyPr/>
          <a:lstStyle/>
          <a:p>
            <a:endParaRPr lang="hr-HR">
              <a:solidFill>
                <a:prstClr val="black">
                  <a:tint val="75000"/>
                </a:prstClr>
              </a:solidFill>
            </a:endParaRPr>
          </a:p>
        </p:txBody>
      </p:sp>
      <p:sp>
        <p:nvSpPr>
          <p:cNvPr id="4" name="Rezervirano mjesto broja slajda 3"/>
          <p:cNvSpPr>
            <a:spLocks noGrp="1"/>
          </p:cNvSpPr>
          <p:nvPr>
            <p:ph type="sldNum" sz="quarter" idx="12"/>
          </p:nvPr>
        </p:nvSpPr>
        <p:spPr/>
        <p:txBody>
          <a:bodyPr/>
          <a:lstStyle/>
          <a:p>
            <a:fld id="{BC72F477-4995-4AF0-AD6E-758765736AF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9355849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629841" y="457200"/>
            <a:ext cx="2949178" cy="1600200"/>
          </a:xfrm>
        </p:spPr>
        <p:txBody>
          <a:bodyPr anchor="b"/>
          <a:lstStyle>
            <a:lvl1pPr>
              <a:defRPr sz="2400"/>
            </a:lvl1pPr>
          </a:lstStyle>
          <a:p>
            <a:r>
              <a:rPr lang="hr-HR"/>
              <a:t>Uredite stil naslova matrice</a:t>
            </a:r>
          </a:p>
        </p:txBody>
      </p:sp>
      <p:sp>
        <p:nvSpPr>
          <p:cNvPr id="3" name="Rezervirano mjesto sadržaja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r-HR"/>
              <a:t>Uredite stilove teksta matrice</a:t>
            </a:r>
          </a:p>
        </p:txBody>
      </p:sp>
      <p:sp>
        <p:nvSpPr>
          <p:cNvPr id="5" name="Rezervirano mjesto datuma 4"/>
          <p:cNvSpPr>
            <a:spLocks noGrp="1"/>
          </p:cNvSpPr>
          <p:nvPr>
            <p:ph type="dt" sz="half" idx="10"/>
          </p:nvPr>
        </p:nvSpPr>
        <p:spPr/>
        <p:txBody>
          <a:bodyPr/>
          <a:lstStyle/>
          <a:p>
            <a:fld id="{CB3DA38F-C632-4FE4-B53D-A4B18AAC4218}" type="datetimeFigureOut">
              <a:rPr lang="hr-HR">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BC72F477-4995-4AF0-AD6E-758765736AF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7867608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629841" y="457200"/>
            <a:ext cx="2949178" cy="1600200"/>
          </a:xfrm>
        </p:spPr>
        <p:txBody>
          <a:bodyPr anchor="b"/>
          <a:lstStyle>
            <a:lvl1pPr>
              <a:defRPr sz="2400"/>
            </a:lvl1pPr>
          </a:lstStyle>
          <a:p>
            <a:r>
              <a:rPr lang="hr-HR"/>
              <a:t>Uredite stil naslova matrice</a:t>
            </a:r>
          </a:p>
        </p:txBody>
      </p:sp>
      <p:sp>
        <p:nvSpPr>
          <p:cNvPr id="3" name="Rezervirano mjesto slik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hr-HR"/>
          </a:p>
        </p:txBody>
      </p:sp>
      <p:sp>
        <p:nvSpPr>
          <p:cNvPr id="4" name="Rezervirano mjesto teksta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r-HR"/>
              <a:t>Uredite stilove teksta matrice</a:t>
            </a:r>
          </a:p>
        </p:txBody>
      </p:sp>
      <p:sp>
        <p:nvSpPr>
          <p:cNvPr id="5" name="Rezervirano mjesto datuma 4"/>
          <p:cNvSpPr>
            <a:spLocks noGrp="1"/>
          </p:cNvSpPr>
          <p:nvPr>
            <p:ph type="dt" sz="half" idx="10"/>
          </p:nvPr>
        </p:nvSpPr>
        <p:spPr/>
        <p:txBody>
          <a:bodyPr/>
          <a:lstStyle/>
          <a:p>
            <a:fld id="{CB3DA38F-C632-4FE4-B53D-A4B18AAC4218}" type="datetimeFigureOut">
              <a:rPr lang="hr-HR">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BC72F477-4995-4AF0-AD6E-758765736AF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7923376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okomitog teksta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CB3DA38F-C632-4FE4-B53D-A4B18AAC4218}"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BC72F477-4995-4AF0-AD6E-758765736AF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4914973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543675" y="365125"/>
            <a:ext cx="1971675" cy="5811838"/>
          </a:xfrm>
        </p:spPr>
        <p:txBody>
          <a:bodyPr vert="eaVert"/>
          <a:lstStyle/>
          <a:p>
            <a:r>
              <a:rPr lang="hr-HR"/>
              <a:t>Uredite stil naslova matrice</a:t>
            </a:r>
          </a:p>
        </p:txBody>
      </p:sp>
      <p:sp>
        <p:nvSpPr>
          <p:cNvPr id="3" name="Rezervirano mjesto okomitog teksta 2"/>
          <p:cNvSpPr>
            <a:spLocks noGrp="1"/>
          </p:cNvSpPr>
          <p:nvPr>
            <p:ph type="body" orient="vert" idx="1"/>
          </p:nvPr>
        </p:nvSpPr>
        <p:spPr>
          <a:xfrm>
            <a:off x="628650" y="365125"/>
            <a:ext cx="5800725" cy="5811838"/>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CB3DA38F-C632-4FE4-B53D-A4B18AAC4218}" type="datetimeFigureOut">
              <a:rPr lang="hr-HR">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BC72F477-4995-4AF0-AD6E-758765736AF3}" type="slidenum">
              <a:rPr lang="hr-HR">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4545955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hr-HR"/>
              <a:t>Uredite stil naslova matrice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883456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dirty="0"/>
          </a:p>
        </p:txBody>
      </p:sp>
      <p:sp>
        <p:nvSpPr>
          <p:cNvPr id="3" name="Content Placeholder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015967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7B890212-7AE9-4723-8C27-7DF7517331BC}" type="datetimeFigureOut">
              <a:rPr lang="hr-HR" smtClean="0"/>
              <a:pPr/>
              <a:t>12.10.2023.</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F1FC250B-5025-458B-B92B-D5ACA1AE489A}" type="slidenum">
              <a:rPr lang="hr-HR" smtClean="0"/>
              <a:pPr/>
              <a:t>‹#›</a:t>
            </a:fld>
            <a:endParaRPr lang="hr-H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hr-HR"/>
              <a:t>Uredite stil naslova matrice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r-HR"/>
              <a:t>Uredite stilove teksta matrice</a:t>
            </a:r>
          </a:p>
        </p:txBody>
      </p:sp>
      <p:sp>
        <p:nvSpPr>
          <p:cNvPr id="4" name="Date Placeholder 3"/>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6898115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Date Placeholder 4"/>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2071927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hr-HR"/>
              <a:t>Uredite stil naslova matrice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4" name="Content Placeholder 3"/>
          <p:cNvSpPr>
            <a:spLocks noGrp="1"/>
          </p:cNvSpPr>
          <p:nvPr>
            <p:ph sz="half" idx="2"/>
          </p:nvPr>
        </p:nvSpPr>
        <p:spPr>
          <a:xfrm>
            <a:off x="629842" y="2505075"/>
            <a:ext cx="3868340"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6" name="Content Placeholder 5"/>
          <p:cNvSpPr>
            <a:spLocks noGrp="1"/>
          </p:cNvSpPr>
          <p:nvPr>
            <p:ph sz="quarter" idx="4"/>
          </p:nvPr>
        </p:nvSpPr>
        <p:spPr>
          <a:xfrm>
            <a:off x="4629151" y="2505075"/>
            <a:ext cx="3887391"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7" name="Date Placeholder 6"/>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8" name="Footer Placeholder 7"/>
          <p:cNvSpPr>
            <a:spLocks noGrp="1"/>
          </p:cNvSpPr>
          <p:nvPr>
            <p:ph type="ftr" sz="quarter" idx="11"/>
          </p:nvPr>
        </p:nvSpPr>
        <p:spPr/>
        <p:txBody>
          <a:bodyPr/>
          <a:lstStyle/>
          <a:p>
            <a:endParaRPr lang="hr-HR">
              <a:solidFill>
                <a:prstClr val="black">
                  <a:tint val="75000"/>
                </a:prstClr>
              </a:solidFill>
            </a:endParaRPr>
          </a:p>
        </p:txBody>
      </p:sp>
      <p:sp>
        <p:nvSpPr>
          <p:cNvPr id="9" name="Slide Number Placeholder 8"/>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6640457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dirty="0"/>
          </a:p>
        </p:txBody>
      </p:sp>
      <p:sp>
        <p:nvSpPr>
          <p:cNvPr id="3" name="Date Placeholder 2"/>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4" name="Footer Placeholder 3"/>
          <p:cNvSpPr>
            <a:spLocks noGrp="1"/>
          </p:cNvSpPr>
          <p:nvPr>
            <p:ph type="ftr" sz="quarter" idx="11"/>
          </p:nvPr>
        </p:nvSpPr>
        <p:spPr/>
        <p:txBody>
          <a:bodyPr/>
          <a:lstStyle/>
          <a:p>
            <a:endParaRPr lang="hr-HR">
              <a:solidFill>
                <a:prstClr val="black">
                  <a:tint val="75000"/>
                </a:prstClr>
              </a:solidFill>
            </a:endParaRPr>
          </a:p>
        </p:txBody>
      </p:sp>
      <p:sp>
        <p:nvSpPr>
          <p:cNvPr id="5" name="Slide Number Placeholder 4"/>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2181497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3" name="Footer Placeholder 2"/>
          <p:cNvSpPr>
            <a:spLocks noGrp="1"/>
          </p:cNvSpPr>
          <p:nvPr>
            <p:ph type="ftr" sz="quarter" idx="11"/>
          </p:nvPr>
        </p:nvSpPr>
        <p:spPr/>
        <p:txBody>
          <a:bodyPr/>
          <a:lstStyle/>
          <a:p>
            <a:endParaRPr lang="hr-HR">
              <a:solidFill>
                <a:prstClr val="black">
                  <a:tint val="75000"/>
                </a:prstClr>
              </a:solidFill>
            </a:endParaRPr>
          </a:p>
        </p:txBody>
      </p:sp>
      <p:sp>
        <p:nvSpPr>
          <p:cNvPr id="4" name="Slide Number Placeholder 3"/>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4139192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hr-HR"/>
              <a:t>Uredite stil naslova matrice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r-HR"/>
              <a:t>Uredite stilove teksta matrice</a:t>
            </a:r>
          </a:p>
        </p:txBody>
      </p:sp>
      <p:sp>
        <p:nvSpPr>
          <p:cNvPr id="5" name="Date Placeholder 4"/>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0640031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hr-HR"/>
              <a:t>Uredite stil naslova matrice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r-HR"/>
              <a:t>Kliknite ikonu da biste dodali  sliku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r-HR"/>
              <a:t>Uredite stilove teksta matrice</a:t>
            </a:r>
          </a:p>
        </p:txBody>
      </p:sp>
      <p:sp>
        <p:nvSpPr>
          <p:cNvPr id="5" name="Date Placeholder 4"/>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862613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9700343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hr-HR"/>
              <a:t>Uredite stil naslova matrice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2446558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rilagođeni izgle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datuma 2"/>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4" name="Rezervirano mjesto podnožja 3"/>
          <p:cNvSpPr>
            <a:spLocks noGrp="1"/>
          </p:cNvSpPr>
          <p:nvPr>
            <p:ph type="ftr" sz="quarter" idx="11"/>
          </p:nvPr>
        </p:nvSpPr>
        <p:spPr/>
        <p:txBody>
          <a:bodyPr/>
          <a:lstStyle/>
          <a:p>
            <a:endParaRPr lang="hr-HR">
              <a:solidFill>
                <a:prstClr val="black">
                  <a:tint val="75000"/>
                </a:prstClr>
              </a:solidFill>
            </a:endParaRPr>
          </a:p>
        </p:txBody>
      </p:sp>
      <p:sp>
        <p:nvSpPr>
          <p:cNvPr id="5" name="Rezervirano mjesto broja slajda 4"/>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281870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a:t>Kliknite da biste uredili stil naslova matrice</a:t>
            </a: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stilove teksta matrice</a:t>
            </a:r>
          </a:p>
        </p:txBody>
      </p:sp>
      <p:sp>
        <p:nvSpPr>
          <p:cNvPr id="5" name="Rezervirano mjesto datuma 4"/>
          <p:cNvSpPr>
            <a:spLocks noGrp="1"/>
          </p:cNvSpPr>
          <p:nvPr>
            <p:ph type="dt" sz="half" idx="10"/>
          </p:nvPr>
        </p:nvSpPr>
        <p:spPr/>
        <p:txBody>
          <a:bodyPr/>
          <a:lstStyle/>
          <a:p>
            <a:fld id="{7B890212-7AE9-4723-8C27-7DF7517331BC}" type="datetimeFigureOut">
              <a:rPr lang="hr-HR" smtClean="0"/>
              <a:pPr/>
              <a:t>12.10.2023.</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F1FC250B-5025-458B-B92B-D5ACA1AE489A}" type="slidenum">
              <a:rPr lang="hr-HR" smtClean="0"/>
              <a:pPr/>
              <a:t>‹#›</a:t>
            </a:fld>
            <a:endParaRPr lang="hr-H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hr-HR"/>
              <a:t>Uredite stil naslova matrice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8682018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dirty="0"/>
          </a:p>
        </p:txBody>
      </p:sp>
      <p:sp>
        <p:nvSpPr>
          <p:cNvPr id="3" name="Content Placeholder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6468899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hr-HR"/>
              <a:t>Uredite stil naslova matrice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r-HR"/>
              <a:t>Uredite stilove teksta matrice</a:t>
            </a:r>
          </a:p>
        </p:txBody>
      </p:sp>
      <p:sp>
        <p:nvSpPr>
          <p:cNvPr id="4" name="Date Placeholder 3"/>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5331611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Date Placeholder 4"/>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6372271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hr-HR"/>
              <a:t>Uredite stil naslova matrice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4" name="Content Placeholder 3"/>
          <p:cNvSpPr>
            <a:spLocks noGrp="1"/>
          </p:cNvSpPr>
          <p:nvPr>
            <p:ph sz="half" idx="2"/>
          </p:nvPr>
        </p:nvSpPr>
        <p:spPr>
          <a:xfrm>
            <a:off x="629842" y="2505075"/>
            <a:ext cx="3868340"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6" name="Content Placeholder 5"/>
          <p:cNvSpPr>
            <a:spLocks noGrp="1"/>
          </p:cNvSpPr>
          <p:nvPr>
            <p:ph sz="quarter" idx="4"/>
          </p:nvPr>
        </p:nvSpPr>
        <p:spPr>
          <a:xfrm>
            <a:off x="4629151" y="2505075"/>
            <a:ext cx="3887391"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7" name="Date Placeholder 6"/>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8" name="Footer Placeholder 7"/>
          <p:cNvSpPr>
            <a:spLocks noGrp="1"/>
          </p:cNvSpPr>
          <p:nvPr>
            <p:ph type="ftr" sz="quarter" idx="11"/>
          </p:nvPr>
        </p:nvSpPr>
        <p:spPr/>
        <p:txBody>
          <a:bodyPr/>
          <a:lstStyle/>
          <a:p>
            <a:endParaRPr lang="hr-HR">
              <a:solidFill>
                <a:prstClr val="black">
                  <a:tint val="75000"/>
                </a:prstClr>
              </a:solidFill>
            </a:endParaRPr>
          </a:p>
        </p:txBody>
      </p:sp>
      <p:sp>
        <p:nvSpPr>
          <p:cNvPr id="9" name="Slide Number Placeholder 8"/>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801736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dirty="0"/>
          </a:p>
        </p:txBody>
      </p:sp>
      <p:sp>
        <p:nvSpPr>
          <p:cNvPr id="3" name="Date Placeholder 2"/>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4" name="Footer Placeholder 3"/>
          <p:cNvSpPr>
            <a:spLocks noGrp="1"/>
          </p:cNvSpPr>
          <p:nvPr>
            <p:ph type="ftr" sz="quarter" idx="11"/>
          </p:nvPr>
        </p:nvSpPr>
        <p:spPr/>
        <p:txBody>
          <a:bodyPr/>
          <a:lstStyle/>
          <a:p>
            <a:endParaRPr lang="hr-HR">
              <a:solidFill>
                <a:prstClr val="black">
                  <a:tint val="75000"/>
                </a:prstClr>
              </a:solidFill>
            </a:endParaRPr>
          </a:p>
        </p:txBody>
      </p:sp>
      <p:sp>
        <p:nvSpPr>
          <p:cNvPr id="5" name="Slide Number Placeholder 4"/>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9385503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3" name="Footer Placeholder 2"/>
          <p:cNvSpPr>
            <a:spLocks noGrp="1"/>
          </p:cNvSpPr>
          <p:nvPr>
            <p:ph type="ftr" sz="quarter" idx="11"/>
          </p:nvPr>
        </p:nvSpPr>
        <p:spPr/>
        <p:txBody>
          <a:bodyPr/>
          <a:lstStyle/>
          <a:p>
            <a:endParaRPr lang="hr-HR">
              <a:solidFill>
                <a:prstClr val="black">
                  <a:tint val="75000"/>
                </a:prstClr>
              </a:solidFill>
            </a:endParaRPr>
          </a:p>
        </p:txBody>
      </p:sp>
      <p:sp>
        <p:nvSpPr>
          <p:cNvPr id="4" name="Slide Number Placeholder 3"/>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8484256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hr-HR"/>
              <a:t>Uredite stil naslova matrice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r-HR"/>
              <a:t>Uredite stilove teksta matrice</a:t>
            </a:r>
          </a:p>
        </p:txBody>
      </p:sp>
      <p:sp>
        <p:nvSpPr>
          <p:cNvPr id="5" name="Date Placeholder 4"/>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5741239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hr-HR"/>
              <a:t>Uredite stil naslova matrice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r-HR"/>
              <a:t>Kliknite ikonu da biste dodali  sliku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r-HR"/>
              <a:t>Uredite stilove teksta matrice</a:t>
            </a:r>
          </a:p>
        </p:txBody>
      </p:sp>
      <p:sp>
        <p:nvSpPr>
          <p:cNvPr id="5" name="Date Placeholder 4"/>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0408490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999431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a:t>Kliknite da biste uredili stil naslova matrice</a:t>
            </a: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stilove teksta matrice</a:t>
            </a:r>
          </a:p>
        </p:txBody>
      </p:sp>
      <p:sp>
        <p:nvSpPr>
          <p:cNvPr id="5" name="Rezervirano mjesto datuma 4"/>
          <p:cNvSpPr>
            <a:spLocks noGrp="1"/>
          </p:cNvSpPr>
          <p:nvPr>
            <p:ph type="dt" sz="half" idx="10"/>
          </p:nvPr>
        </p:nvSpPr>
        <p:spPr/>
        <p:txBody>
          <a:bodyPr/>
          <a:lstStyle/>
          <a:p>
            <a:fld id="{7B890212-7AE9-4723-8C27-7DF7517331BC}" type="datetimeFigureOut">
              <a:rPr lang="hr-HR" smtClean="0"/>
              <a:pPr/>
              <a:t>12.10.2023.</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F1FC250B-5025-458B-B92B-D5ACA1AE489A}" type="slidenum">
              <a:rPr lang="hr-HR" smtClean="0"/>
              <a:pPr/>
              <a:t>‹#›</a:t>
            </a:fld>
            <a:endParaRPr lang="hr-H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hr-HR"/>
              <a:t>Uredite stil naslova matrice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4821538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ilagođeni izgle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datuma 2"/>
          <p:cNvSpPr>
            <a:spLocks noGrp="1"/>
          </p:cNvSpPr>
          <p:nvPr>
            <p:ph type="dt" sz="half" idx="10"/>
          </p:nvPr>
        </p:nvSpPr>
        <p:spPr/>
        <p:txBody>
          <a:body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4" name="Rezervirano mjesto podnožja 3"/>
          <p:cNvSpPr>
            <a:spLocks noGrp="1"/>
          </p:cNvSpPr>
          <p:nvPr>
            <p:ph type="ftr" sz="quarter" idx="11"/>
          </p:nvPr>
        </p:nvSpPr>
        <p:spPr/>
        <p:txBody>
          <a:bodyPr/>
          <a:lstStyle/>
          <a:p>
            <a:endParaRPr lang="hr-HR">
              <a:solidFill>
                <a:prstClr val="black">
                  <a:tint val="75000"/>
                </a:prstClr>
              </a:solidFill>
            </a:endParaRPr>
          </a:p>
        </p:txBody>
      </p:sp>
      <p:sp>
        <p:nvSpPr>
          <p:cNvPr id="5" name="Rezervirano mjesto broja slajda 4"/>
          <p:cNvSpPr>
            <a:spLocks noGrp="1"/>
          </p:cNvSpPr>
          <p:nvPr>
            <p:ph type="sldNum" sz="quarter" idx="12"/>
          </p:nvPr>
        </p:nvSpPr>
        <p:spPr/>
        <p:txBody>
          <a:body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1916029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7"/>
            <a:ext cx="7772400" cy="1470025"/>
          </a:xfrm>
        </p:spPr>
        <p:txBody>
          <a:bodyPr/>
          <a:lstStyle/>
          <a:p>
            <a:r>
              <a:rPr lang="hr-HR"/>
              <a:t>Kliknite da biste uredili stil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hr-HR"/>
              <a:t>Kliknite da biste uredili stil podnaslova matrice</a:t>
            </a:r>
          </a:p>
        </p:txBody>
      </p:sp>
      <p:sp>
        <p:nvSpPr>
          <p:cNvPr id="4" name="Rezervirano mjesto datuma 3"/>
          <p:cNvSpPr>
            <a:spLocks noGrp="1"/>
          </p:cNvSpPr>
          <p:nvPr>
            <p:ph type="dt" sz="half" idx="10"/>
          </p:nvPr>
        </p:nvSpPr>
        <p:spPr/>
        <p:txBody>
          <a:bodyPr/>
          <a:lstStyle/>
          <a:p>
            <a:fld id="{7B890212-7AE9-4723-8C27-7DF7517331BC}"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F1FC250B-5025-458B-B92B-D5ACA1AE489A}"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2983030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sadržaja 2"/>
          <p:cNvSpPr>
            <a:spLocks noGrp="1"/>
          </p:cNvSpPr>
          <p:nvPr>
            <p:ph idx="1"/>
          </p:nvPr>
        </p:nvSpPr>
        <p:spPr/>
        <p:txBody>
          <a:body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7B890212-7AE9-4723-8C27-7DF7517331BC}"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F1FC250B-5025-458B-B92B-D5ACA1AE489A}"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4232280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2"/>
            <a:ext cx="7772400" cy="1362075"/>
          </a:xfrm>
        </p:spPr>
        <p:txBody>
          <a:bodyPr anchor="t"/>
          <a:lstStyle>
            <a:lvl1pPr algn="l">
              <a:defRPr sz="3000" b="1" cap="all"/>
            </a:lvl1pPr>
          </a:lstStyle>
          <a:p>
            <a:r>
              <a:rPr lang="hr-HR"/>
              <a:t>Kliknite da biste uredili stil naslova matrice</a:t>
            </a: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hr-HR"/>
              <a:t>Kliknite da biste uredili stilove teksta matrice</a:t>
            </a:r>
          </a:p>
        </p:txBody>
      </p:sp>
      <p:sp>
        <p:nvSpPr>
          <p:cNvPr id="4" name="Rezervirano mjesto datuma 3"/>
          <p:cNvSpPr>
            <a:spLocks noGrp="1"/>
          </p:cNvSpPr>
          <p:nvPr>
            <p:ph type="dt" sz="half" idx="10"/>
          </p:nvPr>
        </p:nvSpPr>
        <p:spPr/>
        <p:txBody>
          <a:bodyPr/>
          <a:lstStyle/>
          <a:p>
            <a:fld id="{7B890212-7AE9-4723-8C27-7DF7517331BC}"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11"/>
          </p:nvPr>
        </p:nvSpPr>
        <p:spPr/>
        <p:txBody>
          <a:bodyPr/>
          <a:lstStyle/>
          <a:p>
            <a:endParaRPr lang="hr-HR">
              <a:solidFill>
                <a:prstClr val="black">
                  <a:tint val="75000"/>
                </a:prstClr>
              </a:solidFill>
            </a:endParaRPr>
          </a:p>
        </p:txBody>
      </p:sp>
      <p:sp>
        <p:nvSpPr>
          <p:cNvPr id="6" name="Rezervirano mjesto broja slajda 5"/>
          <p:cNvSpPr>
            <a:spLocks noGrp="1"/>
          </p:cNvSpPr>
          <p:nvPr>
            <p:ph type="sldNum" sz="quarter" idx="12"/>
          </p:nvPr>
        </p:nvSpPr>
        <p:spPr/>
        <p:txBody>
          <a:bodyPr/>
          <a:lstStyle/>
          <a:p>
            <a:fld id="{F1FC250B-5025-458B-B92B-D5ACA1AE489A}"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1867254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sadržaja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p:cNvSpPr>
            <a:spLocks noGrp="1"/>
          </p:cNvSpPr>
          <p:nvPr>
            <p:ph type="dt" sz="half" idx="10"/>
          </p:nvPr>
        </p:nvSpPr>
        <p:spPr/>
        <p:txBody>
          <a:bodyPr/>
          <a:lstStyle/>
          <a:p>
            <a:fld id="{7B890212-7AE9-4723-8C27-7DF7517331BC}" type="datetimeFigureOut">
              <a:rPr lang="hr-HR" smtClean="0">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F1FC250B-5025-458B-B92B-D5ACA1AE489A}"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6712535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a:t>Kliknite da biste uredili stil naslova matrice</a:t>
            </a: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Kliknite da biste uredili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Kliknite da biste uredili stilove teksta matrice</a:t>
            </a:r>
          </a:p>
        </p:txBody>
      </p:sp>
      <p:sp>
        <p:nvSpPr>
          <p:cNvPr id="6" name="Rezervirano mjesto sadržaja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p:cNvSpPr>
            <a:spLocks noGrp="1"/>
          </p:cNvSpPr>
          <p:nvPr>
            <p:ph type="dt" sz="half" idx="10"/>
          </p:nvPr>
        </p:nvSpPr>
        <p:spPr/>
        <p:txBody>
          <a:bodyPr/>
          <a:lstStyle/>
          <a:p>
            <a:fld id="{7B890212-7AE9-4723-8C27-7DF7517331BC}" type="datetimeFigureOut">
              <a:rPr lang="hr-HR" smtClean="0">
                <a:solidFill>
                  <a:prstClr val="black">
                    <a:tint val="75000"/>
                  </a:prstClr>
                </a:solidFill>
              </a:rPr>
              <a:pPr/>
              <a:t>12.10.2023.</a:t>
            </a:fld>
            <a:endParaRPr lang="hr-HR">
              <a:solidFill>
                <a:prstClr val="black">
                  <a:tint val="75000"/>
                </a:prstClr>
              </a:solidFill>
            </a:endParaRPr>
          </a:p>
        </p:txBody>
      </p:sp>
      <p:sp>
        <p:nvSpPr>
          <p:cNvPr id="8" name="Rezervirano mjesto podnožja 7"/>
          <p:cNvSpPr>
            <a:spLocks noGrp="1"/>
          </p:cNvSpPr>
          <p:nvPr>
            <p:ph type="ftr" sz="quarter" idx="11"/>
          </p:nvPr>
        </p:nvSpPr>
        <p:spPr/>
        <p:txBody>
          <a:bodyPr/>
          <a:lstStyle/>
          <a:p>
            <a:endParaRPr lang="hr-HR">
              <a:solidFill>
                <a:prstClr val="black">
                  <a:tint val="75000"/>
                </a:prstClr>
              </a:solidFill>
            </a:endParaRPr>
          </a:p>
        </p:txBody>
      </p:sp>
      <p:sp>
        <p:nvSpPr>
          <p:cNvPr id="9" name="Rezervirano mjesto broja slajda 8"/>
          <p:cNvSpPr>
            <a:spLocks noGrp="1"/>
          </p:cNvSpPr>
          <p:nvPr>
            <p:ph type="sldNum" sz="quarter" idx="12"/>
          </p:nvPr>
        </p:nvSpPr>
        <p:spPr/>
        <p:txBody>
          <a:bodyPr/>
          <a:lstStyle/>
          <a:p>
            <a:fld id="{F1FC250B-5025-458B-B92B-D5ACA1AE489A}"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3402055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datuma 2"/>
          <p:cNvSpPr>
            <a:spLocks noGrp="1"/>
          </p:cNvSpPr>
          <p:nvPr>
            <p:ph type="dt" sz="half" idx="10"/>
          </p:nvPr>
        </p:nvSpPr>
        <p:spPr/>
        <p:txBody>
          <a:bodyPr/>
          <a:lstStyle/>
          <a:p>
            <a:fld id="{7B890212-7AE9-4723-8C27-7DF7517331BC}" type="datetimeFigureOut">
              <a:rPr lang="hr-HR" smtClean="0">
                <a:solidFill>
                  <a:prstClr val="black">
                    <a:tint val="75000"/>
                  </a:prstClr>
                </a:solidFill>
              </a:rPr>
              <a:pPr/>
              <a:t>12.10.2023.</a:t>
            </a:fld>
            <a:endParaRPr lang="hr-HR">
              <a:solidFill>
                <a:prstClr val="black">
                  <a:tint val="75000"/>
                </a:prstClr>
              </a:solidFill>
            </a:endParaRPr>
          </a:p>
        </p:txBody>
      </p:sp>
      <p:sp>
        <p:nvSpPr>
          <p:cNvPr id="4" name="Rezervirano mjesto podnožja 3"/>
          <p:cNvSpPr>
            <a:spLocks noGrp="1"/>
          </p:cNvSpPr>
          <p:nvPr>
            <p:ph type="ftr" sz="quarter" idx="11"/>
          </p:nvPr>
        </p:nvSpPr>
        <p:spPr/>
        <p:txBody>
          <a:bodyPr/>
          <a:lstStyle/>
          <a:p>
            <a:endParaRPr lang="hr-HR">
              <a:solidFill>
                <a:prstClr val="black">
                  <a:tint val="75000"/>
                </a:prstClr>
              </a:solidFill>
            </a:endParaRPr>
          </a:p>
        </p:txBody>
      </p:sp>
      <p:sp>
        <p:nvSpPr>
          <p:cNvPr id="5" name="Rezervirano mjesto broja slajda 4"/>
          <p:cNvSpPr>
            <a:spLocks noGrp="1"/>
          </p:cNvSpPr>
          <p:nvPr>
            <p:ph type="sldNum" sz="quarter" idx="12"/>
          </p:nvPr>
        </p:nvSpPr>
        <p:spPr/>
        <p:txBody>
          <a:bodyPr/>
          <a:lstStyle/>
          <a:p>
            <a:fld id="{F1FC250B-5025-458B-B92B-D5ACA1AE489A}"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6331034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7B890212-7AE9-4723-8C27-7DF7517331BC}" type="datetimeFigureOut">
              <a:rPr lang="hr-HR" smtClean="0">
                <a:solidFill>
                  <a:prstClr val="black">
                    <a:tint val="75000"/>
                  </a:prstClr>
                </a:solidFill>
              </a:rPr>
              <a:pPr/>
              <a:t>12.10.2023.</a:t>
            </a:fld>
            <a:endParaRPr lang="hr-HR">
              <a:solidFill>
                <a:prstClr val="black">
                  <a:tint val="75000"/>
                </a:prstClr>
              </a:solidFill>
            </a:endParaRPr>
          </a:p>
        </p:txBody>
      </p:sp>
      <p:sp>
        <p:nvSpPr>
          <p:cNvPr id="3" name="Rezervirano mjesto podnožja 2"/>
          <p:cNvSpPr>
            <a:spLocks noGrp="1"/>
          </p:cNvSpPr>
          <p:nvPr>
            <p:ph type="ftr" sz="quarter" idx="11"/>
          </p:nvPr>
        </p:nvSpPr>
        <p:spPr/>
        <p:txBody>
          <a:bodyPr/>
          <a:lstStyle/>
          <a:p>
            <a:endParaRPr lang="hr-HR">
              <a:solidFill>
                <a:prstClr val="black">
                  <a:tint val="75000"/>
                </a:prstClr>
              </a:solidFill>
            </a:endParaRPr>
          </a:p>
        </p:txBody>
      </p:sp>
      <p:sp>
        <p:nvSpPr>
          <p:cNvPr id="4" name="Rezervirano mjesto broja slajda 3"/>
          <p:cNvSpPr>
            <a:spLocks noGrp="1"/>
          </p:cNvSpPr>
          <p:nvPr>
            <p:ph type="sldNum" sz="quarter" idx="12"/>
          </p:nvPr>
        </p:nvSpPr>
        <p:spPr/>
        <p:txBody>
          <a:bodyPr/>
          <a:lstStyle/>
          <a:p>
            <a:fld id="{F1FC250B-5025-458B-B92B-D5ACA1AE489A}"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5642327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1" y="273050"/>
            <a:ext cx="3008313" cy="1162050"/>
          </a:xfrm>
        </p:spPr>
        <p:txBody>
          <a:bodyPr anchor="b"/>
          <a:lstStyle>
            <a:lvl1pPr algn="l">
              <a:defRPr sz="1500" b="1"/>
            </a:lvl1pPr>
          </a:lstStyle>
          <a:p>
            <a:r>
              <a:rPr lang="hr-HR"/>
              <a:t>Kliknite da biste uredili stil naslova matrice</a:t>
            </a:r>
          </a:p>
        </p:txBody>
      </p:sp>
      <p:sp>
        <p:nvSpPr>
          <p:cNvPr id="3" name="Rezervirano mjesto sadržaja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r-HR"/>
              <a:t>Kliknite da biste uredili stilove teksta matrice</a:t>
            </a:r>
          </a:p>
        </p:txBody>
      </p:sp>
      <p:sp>
        <p:nvSpPr>
          <p:cNvPr id="5" name="Rezervirano mjesto datuma 4"/>
          <p:cNvSpPr>
            <a:spLocks noGrp="1"/>
          </p:cNvSpPr>
          <p:nvPr>
            <p:ph type="dt" sz="half" idx="10"/>
          </p:nvPr>
        </p:nvSpPr>
        <p:spPr/>
        <p:txBody>
          <a:bodyPr/>
          <a:lstStyle/>
          <a:p>
            <a:fld id="{7B890212-7AE9-4723-8C27-7DF7517331BC}" type="datetimeFigureOut">
              <a:rPr lang="hr-HR" smtClean="0">
                <a:solidFill>
                  <a:prstClr val="black">
                    <a:tint val="75000"/>
                  </a:prstClr>
                </a:solidFill>
              </a:rPr>
              <a:pPr/>
              <a:t>12.10.2023.</a:t>
            </a:fld>
            <a:endParaRPr lang="hr-HR">
              <a:solidFill>
                <a:prstClr val="black">
                  <a:tint val="75000"/>
                </a:prstClr>
              </a:solidFill>
            </a:endParaRPr>
          </a:p>
        </p:txBody>
      </p:sp>
      <p:sp>
        <p:nvSpPr>
          <p:cNvPr id="6" name="Rezervirano mjesto podnožja 5"/>
          <p:cNvSpPr>
            <a:spLocks noGrp="1"/>
          </p:cNvSpPr>
          <p:nvPr>
            <p:ph type="ftr" sz="quarter" idx="11"/>
          </p:nvPr>
        </p:nvSpPr>
        <p:spPr/>
        <p:txBody>
          <a:bodyPr/>
          <a:lstStyle/>
          <a:p>
            <a:endParaRPr lang="hr-HR">
              <a:solidFill>
                <a:prstClr val="black">
                  <a:tint val="75000"/>
                </a:prstClr>
              </a:solidFill>
            </a:endParaRPr>
          </a:p>
        </p:txBody>
      </p:sp>
      <p:sp>
        <p:nvSpPr>
          <p:cNvPr id="7" name="Rezervirano mjesto broja slajda 6"/>
          <p:cNvSpPr>
            <a:spLocks noGrp="1"/>
          </p:cNvSpPr>
          <p:nvPr>
            <p:ph type="sldNum" sz="quarter" idx="12"/>
          </p:nvPr>
        </p:nvSpPr>
        <p:spPr/>
        <p:txBody>
          <a:bodyPr/>
          <a:lstStyle/>
          <a:p>
            <a:fld id="{F1FC250B-5025-458B-B92B-D5ACA1AE489A}"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42595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90212-7AE9-4723-8C27-7DF7517331BC}" type="datetimeFigureOut">
              <a:rPr lang="hr-HR" smtClean="0"/>
              <a:pPr/>
              <a:t>12.10.2023.</a:t>
            </a:fld>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C250B-5025-458B-B92B-D5ACA1AE489A}"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r-HR"/>
              <a:t>Uredite stil naslova matrice</a:t>
            </a:r>
          </a:p>
        </p:txBody>
      </p:sp>
      <p:sp>
        <p:nvSpPr>
          <p:cNvPr id="3" name="Rezervirano mjesto teksta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EF965D-3734-435E-8D74-4317C699D387}"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hr-HR">
              <a:solidFill>
                <a:prstClr val="black">
                  <a:tint val="75000"/>
                </a:prstClr>
              </a:solidFill>
            </a:endParaRPr>
          </a:p>
        </p:txBody>
      </p:sp>
      <p:sp>
        <p:nvSpPr>
          <p:cNvPr id="6" name="Rezervirano mjesto broja slajd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A471CD2-D52E-4AF2-BFAE-54B7BEE1BBF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114044803"/>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r-Latn-R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r-HR"/>
              <a:t>Uredite stil naslova matrice</a:t>
            </a:r>
          </a:p>
        </p:txBody>
      </p:sp>
      <p:sp>
        <p:nvSpPr>
          <p:cNvPr id="3" name="Rezervirano mjesto teksta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59F21F-01D6-4F36-B446-C0990968CC8E}"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hr-HR">
              <a:solidFill>
                <a:prstClr val="black">
                  <a:tint val="75000"/>
                </a:prstClr>
              </a:solidFill>
            </a:endParaRPr>
          </a:p>
        </p:txBody>
      </p:sp>
      <p:sp>
        <p:nvSpPr>
          <p:cNvPr id="6" name="Rezervirano mjesto broja slajd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DA3FA13-1E61-471C-9132-709EC135212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2166688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r-Latn-R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4282">
              <a:srgbClr val="FDEEE5"/>
            </a:gs>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r-HR"/>
              <a:t>Uredite stil naslova matrice</a:t>
            </a:r>
          </a:p>
        </p:txBody>
      </p:sp>
      <p:sp>
        <p:nvSpPr>
          <p:cNvPr id="3" name="Rezervirano mjesto teksta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59F21F-01D6-4F36-B446-C0990968CC8E}"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hr-HR">
              <a:solidFill>
                <a:prstClr val="black">
                  <a:tint val="75000"/>
                </a:prstClr>
              </a:solidFill>
            </a:endParaRPr>
          </a:p>
        </p:txBody>
      </p:sp>
      <p:sp>
        <p:nvSpPr>
          <p:cNvPr id="6" name="Rezervirano mjesto broja slajd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DA3FA13-1E61-471C-9132-709EC135212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5198872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r-Latn-R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r-HR"/>
              <a:t>Uredite stil naslova matrice</a:t>
            </a:r>
          </a:p>
        </p:txBody>
      </p:sp>
      <p:sp>
        <p:nvSpPr>
          <p:cNvPr id="3" name="Rezervirano mjesto teksta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59F21F-01D6-4F36-B446-C0990968CC8E}"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hr-HR">
              <a:solidFill>
                <a:prstClr val="black">
                  <a:tint val="75000"/>
                </a:prstClr>
              </a:solidFill>
            </a:endParaRPr>
          </a:p>
        </p:txBody>
      </p:sp>
      <p:sp>
        <p:nvSpPr>
          <p:cNvPr id="6" name="Rezervirano mjesto broja slajd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DA3FA13-1E61-471C-9132-709EC135212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9663567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r-Latn-R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r-HR"/>
              <a:t>Uredite stil naslova matrice</a:t>
            </a:r>
          </a:p>
        </p:txBody>
      </p:sp>
      <p:sp>
        <p:nvSpPr>
          <p:cNvPr id="3" name="Rezervirano mjesto teksta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59F21F-01D6-4F36-B446-C0990968CC8E}"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hr-HR">
              <a:solidFill>
                <a:prstClr val="black">
                  <a:tint val="75000"/>
                </a:prstClr>
              </a:solidFill>
            </a:endParaRPr>
          </a:p>
        </p:txBody>
      </p:sp>
      <p:sp>
        <p:nvSpPr>
          <p:cNvPr id="6" name="Rezervirano mjesto broja slajd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DA3FA13-1E61-471C-9132-709EC135212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40766962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r-Latn-R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r-HR"/>
              <a:t>Uredite stil naslova matrice</a:t>
            </a:r>
          </a:p>
        </p:txBody>
      </p:sp>
      <p:sp>
        <p:nvSpPr>
          <p:cNvPr id="3" name="Rezervirano mjesto teksta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B3DA38F-C632-4FE4-B53D-A4B18AAC4218}"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hr-HR">
              <a:solidFill>
                <a:prstClr val="black">
                  <a:tint val="75000"/>
                </a:prstClr>
              </a:solidFill>
            </a:endParaRPr>
          </a:p>
        </p:txBody>
      </p:sp>
      <p:sp>
        <p:nvSpPr>
          <p:cNvPr id="6" name="Rezervirano mjesto broja slajd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72F477-4995-4AF0-AD6E-758765736AF3}"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24530349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r-Latn-R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hr-HR"/>
              <a:t>Uredite stil naslova matrice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r-HR" dirty="0"/>
              <a:t>Uredite stilove teksta matrice</a:t>
            </a:r>
          </a:p>
          <a:p>
            <a:pPr lvl="1"/>
            <a:r>
              <a:rPr lang="hr-HR" dirty="0"/>
              <a:t>Druga razina</a:t>
            </a:r>
          </a:p>
          <a:p>
            <a:pPr lvl="2"/>
            <a:r>
              <a:rPr lang="hr-HR" dirty="0"/>
              <a:t>Treća razina</a:t>
            </a:r>
          </a:p>
          <a:p>
            <a:pPr lvl="3"/>
            <a:r>
              <a:rPr lang="hr-HR" dirty="0"/>
              <a:t>Četvrta razina</a:t>
            </a:r>
          </a:p>
          <a:p>
            <a:pPr lvl="4"/>
            <a:r>
              <a:rPr lang="hr-HR" dirty="0"/>
              <a:t>Peta razina</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hr-HR">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2588376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hr-HR"/>
              <a:t>Uredite stil naslova matrice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r-HR" dirty="0"/>
              <a:t>Uredite stilove teksta matrice</a:t>
            </a:r>
          </a:p>
          <a:p>
            <a:pPr lvl="1"/>
            <a:r>
              <a:rPr lang="hr-HR" dirty="0"/>
              <a:t>Druga razina</a:t>
            </a:r>
          </a:p>
          <a:p>
            <a:pPr lvl="2"/>
            <a:r>
              <a:rPr lang="hr-HR" dirty="0"/>
              <a:t>Treća razina</a:t>
            </a:r>
          </a:p>
          <a:p>
            <a:pPr lvl="3"/>
            <a:r>
              <a:rPr lang="hr-HR" dirty="0"/>
              <a:t>Četvrta razina</a:t>
            </a:r>
          </a:p>
          <a:p>
            <a:pPr lvl="4"/>
            <a:r>
              <a:rPr lang="hr-HR" dirty="0"/>
              <a:t>Peta razina</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F34A4E3-A95F-4640-B048-10252CE304D2}" type="datetimeFigureOut">
              <a:rPr lang="hr-HR" smtClean="0">
                <a:solidFill>
                  <a:prstClr val="black">
                    <a:tint val="75000"/>
                  </a:prstClr>
                </a:solidFill>
              </a:rPr>
              <a:pPr/>
              <a:t>12.10.2023.</a:t>
            </a:fld>
            <a:endParaRPr lang="hr-HR">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hr-HR">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637A8D3-2C0D-4D0C-BCE3-6C882ADCDF72}"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00747249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B890212-7AE9-4723-8C27-7DF7517331BC}" type="datetimeFigureOut">
              <a:rPr lang="hr-HR" smtClean="0">
                <a:solidFill>
                  <a:prstClr val="black">
                    <a:tint val="75000"/>
                  </a:prstClr>
                </a:solidFill>
              </a:rPr>
              <a:pPr/>
              <a:t>12.10.2023.</a:t>
            </a:fld>
            <a:endParaRPr lang="hr-HR">
              <a:solidFill>
                <a:prstClr val="black">
                  <a:tint val="75000"/>
                </a:prstClr>
              </a:solidFill>
            </a:endParaRPr>
          </a:p>
        </p:txBody>
      </p:sp>
      <p:sp>
        <p:nvSpPr>
          <p:cNvPr id="5" name="Rezervirano mjesto podnožja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hr-HR">
              <a:solidFill>
                <a:prstClr val="black">
                  <a:tint val="75000"/>
                </a:prstClr>
              </a:solidFill>
            </a:endParaRPr>
          </a:p>
        </p:txBody>
      </p:sp>
      <p:sp>
        <p:nvSpPr>
          <p:cNvPr id="6" name="Rezervirano mjesto broja slajda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1FC250B-5025-458B-B92B-D5ACA1AE489A}"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93692660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sr-Latn-C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9.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ay1_e2Vmo04" TargetMode="External"/><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6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3.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110.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96613"/>
            <a:ext cx="8229600" cy="1143000"/>
          </a:xfrm>
          <a:solidFill>
            <a:schemeClr val="accent2"/>
          </a:solidFill>
        </p:spPr>
        <p:style>
          <a:lnRef idx="0">
            <a:schemeClr val="accent6"/>
          </a:lnRef>
          <a:fillRef idx="3">
            <a:schemeClr val="accent6"/>
          </a:fillRef>
          <a:effectRef idx="3">
            <a:schemeClr val="accent6"/>
          </a:effectRef>
          <a:fontRef idx="minor">
            <a:schemeClr val="lt1"/>
          </a:fontRef>
        </p:style>
        <p:txBody>
          <a:bodyPr/>
          <a:lstStyle/>
          <a:p>
            <a:r>
              <a:rPr lang="hr-HR" b="1" dirty="0"/>
              <a:t>Majka M. </a:t>
            </a:r>
            <a:r>
              <a:rPr lang="hr-HR" b="1" dirty="0" err="1"/>
              <a:t>Amadeja</a:t>
            </a:r>
            <a:r>
              <a:rPr lang="hr-HR" b="1" dirty="0"/>
              <a:t> Pavlović</a:t>
            </a:r>
            <a:endParaRPr lang="hr-HR" dirty="0"/>
          </a:p>
        </p:txBody>
      </p:sp>
      <p:pic>
        <p:nvPicPr>
          <p:cNvPr id="4" name="Picture 2" descr="C:\Users\Valerija\Desktop\aktualni sat 2021\20210106_132930.jpg"/>
          <p:cNvPicPr>
            <a:picLocks noGrp="1" noChangeAspect="1" noChangeArrowheads="1"/>
          </p:cNvPicPr>
          <p:nvPr>
            <p:ph idx="1"/>
          </p:nvPr>
        </p:nvPicPr>
        <p:blipFill>
          <a:blip r:embed="rId3" cstate="print"/>
          <a:srcRect l="4332" t="1358" r="9754"/>
          <a:stretch>
            <a:fillRect/>
          </a:stretch>
        </p:blipFill>
        <p:spPr bwMode="auto">
          <a:xfrm rot="5400000">
            <a:off x="3871416" y="2042616"/>
            <a:ext cx="5440362" cy="4190406"/>
          </a:xfrm>
          <a:prstGeom prst="rect">
            <a:avLst/>
          </a:prstGeom>
          <a:noFill/>
        </p:spPr>
      </p:pic>
      <p:sp>
        <p:nvSpPr>
          <p:cNvPr id="5" name="TekstniOkvir 4"/>
          <p:cNvSpPr txBox="1"/>
          <p:nvPr/>
        </p:nvSpPr>
        <p:spPr>
          <a:xfrm>
            <a:off x="650741" y="2420888"/>
            <a:ext cx="3610744" cy="2862322"/>
          </a:xfrm>
          <a:prstGeom prst="rect">
            <a:avLst/>
          </a:prstGeom>
          <a:noFill/>
        </p:spPr>
        <p:txBody>
          <a:bodyPr wrap="square" rtlCol="0">
            <a:spAutoFit/>
          </a:bodyPr>
          <a:lstStyle/>
          <a:p>
            <a:r>
              <a:rPr lang="hr-HR" sz="3600" b="1" dirty="0">
                <a:ln w="22225">
                  <a:solidFill>
                    <a:schemeClr val="accent2"/>
                  </a:solidFill>
                  <a:prstDash val="solid"/>
                </a:ln>
                <a:solidFill>
                  <a:srgbClr val="FFFFCC"/>
                </a:solidFill>
              </a:rPr>
              <a:t>Provincijalna poglavarica sestara sv. Križa u Đakovu od 1943. do 1955.</a:t>
            </a:r>
          </a:p>
        </p:txBody>
      </p:sp>
      <p:sp>
        <p:nvSpPr>
          <p:cNvPr id="6" name="Pravokutnik 5"/>
          <p:cNvSpPr/>
          <p:nvPr/>
        </p:nvSpPr>
        <p:spPr>
          <a:xfrm>
            <a:off x="155654" y="6165304"/>
            <a:ext cx="2805192" cy="400110"/>
          </a:xfrm>
          <a:prstGeom prst="rect">
            <a:avLst/>
          </a:prstGeom>
        </p:spPr>
        <p:txBody>
          <a:bodyPr wrap="none">
            <a:spAutoFit/>
          </a:bodyPr>
          <a:ls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r-HR" sz="2000" dirty="0">
                <a:solidFill>
                  <a:srgbClr val="C00000"/>
                </a:solidFill>
              </a:rPr>
              <a:t>Izradila: s. Ana Cvitanušić</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1" y="1"/>
            <a:ext cx="9144001" cy="6858000"/>
          </a:xfrm>
          <a:prstGeom prst="rect">
            <a:avLst/>
          </a:prstGeom>
        </p:spPr>
      </p:pic>
      <p:pic>
        <p:nvPicPr>
          <p:cNvPr id="4" name="Slika 3"/>
          <p:cNvPicPr>
            <a:picLocks noChangeAspect="1"/>
          </p:cNvPicPr>
          <p:nvPr/>
        </p:nvPicPr>
        <p:blipFill>
          <a:blip r:embed="rId3"/>
          <a:stretch>
            <a:fillRect/>
          </a:stretch>
        </p:blipFill>
        <p:spPr>
          <a:xfrm>
            <a:off x="611560" y="140212"/>
            <a:ext cx="7980011" cy="1709169"/>
          </a:xfrm>
          <a:prstGeom prst="rect">
            <a:avLst/>
          </a:prstGeom>
        </p:spPr>
      </p:pic>
      <p:pic>
        <p:nvPicPr>
          <p:cNvPr id="5" name="Slika 4"/>
          <p:cNvPicPr>
            <a:picLocks noChangeAspect="1"/>
          </p:cNvPicPr>
          <p:nvPr/>
        </p:nvPicPr>
        <p:blipFill>
          <a:blip r:embed="rId4"/>
          <a:stretch>
            <a:fillRect/>
          </a:stretch>
        </p:blipFill>
        <p:spPr>
          <a:xfrm>
            <a:off x="611560" y="1499950"/>
            <a:ext cx="3828620" cy="5474682"/>
          </a:xfrm>
          <a:prstGeom prst="rect">
            <a:avLst/>
          </a:prstGeom>
        </p:spPr>
      </p:pic>
      <p:pic>
        <p:nvPicPr>
          <p:cNvPr id="6" name="Slika 5"/>
          <p:cNvPicPr>
            <a:picLocks noChangeAspect="1"/>
          </p:cNvPicPr>
          <p:nvPr/>
        </p:nvPicPr>
        <p:blipFill>
          <a:blip r:embed="rId5"/>
          <a:stretch>
            <a:fillRect/>
          </a:stretch>
        </p:blipFill>
        <p:spPr>
          <a:xfrm>
            <a:off x="4767317" y="2132856"/>
            <a:ext cx="3755461" cy="1377815"/>
          </a:xfrm>
          <a:prstGeom prst="rect">
            <a:avLst/>
          </a:prstGeom>
        </p:spPr>
      </p:pic>
      <p:sp>
        <p:nvSpPr>
          <p:cNvPr id="7" name="Pravokutnik 6"/>
          <p:cNvSpPr/>
          <p:nvPr/>
        </p:nvSpPr>
        <p:spPr>
          <a:xfrm>
            <a:off x="4842018" y="3717032"/>
            <a:ext cx="3546406" cy="2308324"/>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hr-HR" sz="2400" b="0" i="0" u="none" strike="noStrike" kern="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Tijekom školovanja počela je štovati Presveto Srce Isusovo i sv. Alojzija, dok u djetinjstvu, kako sama priznaje, nije bila baš pobožna. </a:t>
            </a:r>
            <a:endParaRPr kumimoji="0" lang="hr-HR" sz="24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49206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945163"/>
            <a:ext cx="5772359" cy="4797153"/>
          </a:xfrm>
          <a:prstGeom prst="rect">
            <a:avLst/>
          </a:prstGeom>
        </p:spPr>
      </p:pic>
      <p:sp>
        <p:nvSpPr>
          <p:cNvPr id="4" name="Pravokutnik 3"/>
          <p:cNvSpPr/>
          <p:nvPr/>
        </p:nvSpPr>
        <p:spPr>
          <a:xfrm>
            <a:off x="323528" y="476672"/>
            <a:ext cx="8640960" cy="1179169"/>
          </a:xfrm>
          <a:prstGeom prst="rect">
            <a:avLst/>
          </a:prstGeom>
        </p:spPr>
        <p:txBody>
          <a:bodyPr wrap="square">
            <a:spAutoFit/>
          </a:bodyPr>
          <a:lstStyle/>
          <a:p>
            <a:pPr>
              <a:lnSpc>
                <a:spcPct val="107000"/>
              </a:lnSpc>
              <a:spcAft>
                <a:spcPts val="800"/>
              </a:spcAft>
            </a:pPr>
            <a:r>
              <a:rPr lang="hr-HR" sz="2200" dirty="0">
                <a:latin typeface="Calibri" panose="020F0502020204030204" pitchFamily="34" charset="0"/>
                <a:ea typeface="Times New Roman" panose="02020603050405020304" pitchFamily="18" charset="0"/>
                <a:cs typeface="Times New Roman" panose="02020603050405020304" pitchFamily="18" charset="0"/>
              </a:rPr>
              <a:t>Za vrijeme boravka u </a:t>
            </a:r>
            <a:r>
              <a:rPr lang="hr-HR" sz="2200" dirty="0" err="1">
                <a:latin typeface="Calibri" panose="020F0502020204030204" pitchFamily="34" charset="0"/>
                <a:ea typeface="Times New Roman" panose="02020603050405020304" pitchFamily="18" charset="0"/>
                <a:cs typeface="Times New Roman" panose="02020603050405020304" pitchFamily="18" charset="0"/>
              </a:rPr>
              <a:t>Temerinu</a:t>
            </a:r>
            <a:r>
              <a:rPr lang="hr-HR" sz="2200" dirty="0">
                <a:latin typeface="Calibri" panose="020F0502020204030204" pitchFamily="34" charset="0"/>
                <a:ea typeface="Times New Roman" panose="02020603050405020304" pitchFamily="18" charset="0"/>
                <a:cs typeface="Times New Roman" panose="02020603050405020304" pitchFamily="18" charset="0"/>
              </a:rPr>
              <a:t>, gdje je učila mađarski, kako bi završila trgovački tečaj, odijeljena od svoje obitelji osjećala je veliku bol po kojoj se prvi put snažnije približila Bogu. </a:t>
            </a:r>
            <a:endParaRPr lang="hr-HR" sz="2200" dirty="0"/>
          </a:p>
        </p:txBody>
      </p:sp>
      <p:sp>
        <p:nvSpPr>
          <p:cNvPr id="5" name="Pravokutnik 4"/>
          <p:cNvSpPr/>
          <p:nvPr/>
        </p:nvSpPr>
        <p:spPr>
          <a:xfrm>
            <a:off x="6035123" y="1772816"/>
            <a:ext cx="2808312" cy="1179169"/>
          </a:xfrm>
          <a:prstGeom prst="rect">
            <a:avLst/>
          </a:prstGeom>
        </p:spPr>
        <p:txBody>
          <a:bodyPr wrap="square">
            <a:spAutoFit/>
          </a:bodyPr>
          <a:lstStyle/>
          <a:p>
            <a:pPr algn="just">
              <a:lnSpc>
                <a:spcPct val="107000"/>
              </a:lnSpc>
              <a:spcAft>
                <a:spcPts val="800"/>
              </a:spcAft>
            </a:pPr>
            <a:r>
              <a:rPr lang="hr-HR" sz="2200" dirty="0">
                <a:latin typeface="Calibri" panose="020F0502020204030204" pitchFamily="34" charset="0"/>
                <a:ea typeface="Times New Roman" panose="02020603050405020304" pitchFamily="18" charset="0"/>
                <a:cs typeface="Times New Roman" panose="02020603050405020304" pitchFamily="18" charset="0"/>
              </a:rPr>
              <a:t>Po završetku škole, u 17. godini, radila je kao činovnica u Zemunu. </a:t>
            </a:r>
            <a:endParaRPr lang="hr-HR" sz="2200" dirty="0"/>
          </a:p>
        </p:txBody>
      </p:sp>
      <p:sp>
        <p:nvSpPr>
          <p:cNvPr id="6" name="Pravokutnik 5"/>
          <p:cNvSpPr/>
          <p:nvPr/>
        </p:nvSpPr>
        <p:spPr>
          <a:xfrm>
            <a:off x="6038121" y="3068960"/>
            <a:ext cx="2998376" cy="1541448"/>
          </a:xfrm>
          <a:prstGeom prst="rect">
            <a:avLst/>
          </a:prstGeom>
        </p:spPr>
        <p:txBody>
          <a:bodyPr wrap="square">
            <a:spAutoFit/>
          </a:bodyPr>
          <a:lstStyle/>
          <a:p>
            <a:pPr algn="just">
              <a:lnSpc>
                <a:spcPct val="107000"/>
              </a:lnSpc>
              <a:spcAft>
                <a:spcPts val="800"/>
              </a:spcAft>
            </a:pPr>
            <a:r>
              <a:rPr lang="hr-HR" sz="2200" dirty="0">
                <a:latin typeface="Calibri" panose="020F0502020204030204" pitchFamily="34" charset="0"/>
                <a:ea typeface="Times New Roman" panose="02020603050405020304" pitchFamily="18" charset="0"/>
                <a:cs typeface="Times New Roman" panose="02020603050405020304" pitchFamily="18" charset="0"/>
              </a:rPr>
              <a:t>Tu se susrela sa sestrama milosrdnicama i počela raspitivati o redovničkom životu. </a:t>
            </a:r>
            <a:endParaRPr lang="hr-HR" sz="2200" dirty="0"/>
          </a:p>
        </p:txBody>
      </p:sp>
      <p:pic>
        <p:nvPicPr>
          <p:cNvPr id="7" name="Slika 6"/>
          <p:cNvPicPr>
            <a:picLocks noChangeAspect="1"/>
          </p:cNvPicPr>
          <p:nvPr/>
        </p:nvPicPr>
        <p:blipFill rotWithShape="1">
          <a:blip r:embed="rId3">
            <a:extLst>
              <a:ext uri="{28A0092B-C50C-407E-A947-70E740481C1C}">
                <a14:useLocalDpi xmlns:a14="http://schemas.microsoft.com/office/drawing/2010/main" val="0"/>
              </a:ext>
            </a:extLst>
          </a:blip>
          <a:srcRect l="29881" t="62803" r="42684"/>
          <a:stretch/>
        </p:blipFill>
        <p:spPr>
          <a:xfrm>
            <a:off x="6359159" y="4940380"/>
            <a:ext cx="2160240" cy="146444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6379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195741" y="476672"/>
            <a:ext cx="4160235" cy="2308324"/>
          </a:xfrm>
          <a:prstGeom prst="rect">
            <a:avLst/>
          </a:prstGeom>
        </p:spPr>
        <p:txBody>
          <a:bodyPr wrap="square">
            <a:spAutoFit/>
          </a:bodyPr>
          <a:lstStyle/>
          <a:p>
            <a:pPr algn="just"/>
            <a:r>
              <a:rPr lang="hr-HR" sz="2400" dirty="0">
                <a:solidFill>
                  <a:srgbClr val="000000"/>
                </a:solidFill>
                <a:ea typeface="Times New Roman" panose="02020603050405020304" pitchFamily="18" charset="0"/>
                <a:cs typeface="Times New Roman" panose="02020603050405020304" pitchFamily="18" charset="0"/>
              </a:rPr>
              <a:t>U samostan Milosrdnih sestara sv. Križa u Đakovu stupila je 4. studenoga 1922. godine. </a:t>
            </a:r>
          </a:p>
          <a:p>
            <a:pPr algn="just"/>
            <a:endParaRPr lang="hr-HR" sz="2400" dirty="0">
              <a:solidFill>
                <a:srgbClr val="000000"/>
              </a:solidFill>
              <a:ea typeface="Times New Roman" panose="02020603050405020304" pitchFamily="18" charset="0"/>
              <a:cs typeface="Times New Roman" panose="02020603050405020304" pitchFamily="18" charset="0"/>
            </a:endParaRPr>
          </a:p>
          <a:p>
            <a:pPr algn="just"/>
            <a:r>
              <a:rPr lang="hr-HR" sz="2400" dirty="0">
                <a:solidFill>
                  <a:srgbClr val="000000"/>
                </a:solidFill>
                <a:ea typeface="Times New Roman" panose="02020603050405020304" pitchFamily="18" charset="0"/>
                <a:cs typeface="Times New Roman" panose="02020603050405020304" pitchFamily="18" charset="0"/>
              </a:rPr>
              <a:t>Kao mlada redovnica posvetila se odgojno-obrazovnom radu.</a:t>
            </a:r>
            <a:endParaRPr lang="hr-HR" sz="2400" dirty="0">
              <a:solidFill>
                <a:prstClr val="black"/>
              </a:solidFill>
            </a:endParaRP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3314292"/>
            <a:ext cx="4176464" cy="3448313"/>
          </a:xfrm>
          <a:prstGeom prst="rect">
            <a:avLst/>
          </a:prstGeom>
        </p:spPr>
      </p:pic>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442" y="18539"/>
            <a:ext cx="4467534" cy="3573016"/>
          </a:xfrm>
          <a:prstGeom prst="rect">
            <a:avLst/>
          </a:prstGeom>
        </p:spPr>
      </p:pic>
      <p:sp>
        <p:nvSpPr>
          <p:cNvPr id="3" name="Pravokutnik 2"/>
          <p:cNvSpPr/>
          <p:nvPr/>
        </p:nvSpPr>
        <p:spPr>
          <a:xfrm>
            <a:off x="4472232" y="3933056"/>
            <a:ext cx="4466523" cy="2677656"/>
          </a:xfrm>
          <a:prstGeom prst="rect">
            <a:avLst/>
          </a:prstGeom>
        </p:spPr>
        <p:txBody>
          <a:bodyPr wrap="square">
            <a:spAutoFit/>
          </a:bodyPr>
          <a:lstStyle/>
          <a:p>
            <a:pPr algn="just"/>
            <a:r>
              <a:rPr lang="hr-HR" sz="2400" dirty="0">
                <a:solidFill>
                  <a:srgbClr val="000000"/>
                </a:solidFill>
                <a:ea typeface="Times New Roman" panose="02020603050405020304" pitchFamily="18" charset="0"/>
                <a:cs typeface="Times New Roman" panose="02020603050405020304" pitchFamily="18" charset="0"/>
              </a:rPr>
              <a:t>Od 1943. do 1955. godine vršila je službu provincijalne poglavarice.</a:t>
            </a:r>
          </a:p>
          <a:p>
            <a:pPr algn="just"/>
            <a:endParaRPr lang="hr-HR" sz="2400" dirty="0">
              <a:solidFill>
                <a:srgbClr val="000000"/>
              </a:solidFill>
              <a:ea typeface="Times New Roman" panose="02020603050405020304" pitchFamily="18" charset="0"/>
              <a:cs typeface="Times New Roman" panose="02020603050405020304" pitchFamily="18" charset="0"/>
            </a:endParaRPr>
          </a:p>
          <a:p>
            <a:pPr algn="just"/>
            <a:r>
              <a:rPr lang="hr-HR" sz="2400" dirty="0">
                <a:solidFill>
                  <a:srgbClr val="000000"/>
                </a:solidFill>
                <a:ea typeface="Times New Roman" panose="02020603050405020304" pitchFamily="18" charset="0"/>
                <a:cs typeface="Times New Roman" panose="02020603050405020304" pitchFamily="18" charset="0"/>
              </a:rPr>
              <a:t>Živeći blisku povezanost s Isusom, željela ga je nasljedovati u ljubavi koja je spremna na žrtvu vlastitoga života. </a:t>
            </a:r>
            <a:endParaRPr lang="hr-HR" sz="2400" dirty="0">
              <a:solidFill>
                <a:prstClr val="black"/>
              </a:solidFill>
            </a:endParaRPr>
          </a:p>
        </p:txBody>
      </p:sp>
    </p:spTree>
    <p:extLst>
      <p:ext uri="{BB962C8B-B14F-4D97-AF65-F5344CB8AC3E}">
        <p14:creationId xmlns:p14="http://schemas.microsoft.com/office/powerpoint/2010/main" val="3887462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71000">
              <a:srgbClr val="FEF4EF"/>
            </a:gs>
            <a:gs pos="66000">
              <a:srgbClr val="FDEEE5"/>
            </a:gs>
            <a:gs pos="8100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8900000" scaled="1"/>
        </a:gradFill>
        <a:effectLst/>
      </p:bgPr>
    </p:bg>
    <p:spTree>
      <p:nvGrpSpPr>
        <p:cNvPr id="1" name=""/>
        <p:cNvGrpSpPr/>
        <p:nvPr/>
      </p:nvGrpSpPr>
      <p:grpSpPr>
        <a:xfrm>
          <a:off x="0" y="0"/>
          <a:ext cx="0" cy="0"/>
          <a:chOff x="0" y="0"/>
          <a:chExt cx="0" cy="0"/>
        </a:xfrm>
      </p:grpSpPr>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2119142"/>
            <a:ext cx="5724128" cy="4741212"/>
          </a:xfrm>
          <a:prstGeom prst="rect">
            <a:avLst/>
          </a:prstGeom>
        </p:spPr>
      </p:pic>
      <p:sp>
        <p:nvSpPr>
          <p:cNvPr id="4" name="Pravokutnik 3"/>
          <p:cNvSpPr/>
          <p:nvPr/>
        </p:nvSpPr>
        <p:spPr>
          <a:xfrm>
            <a:off x="254550" y="764704"/>
            <a:ext cx="8641468" cy="1107996"/>
          </a:xfrm>
          <a:prstGeom prst="rect">
            <a:avLst/>
          </a:prstGeom>
        </p:spPr>
        <p:txBody>
          <a:bodyPr wrap="square">
            <a:spAutoFit/>
          </a:bodyPr>
          <a:lstStyle/>
          <a:p>
            <a:pPr algn="just"/>
            <a:r>
              <a:rPr lang="hr-HR" sz="2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Zagledana u Gospodina, u svemu je bila jaka, dosljedna i požrtvovna do kraja. I u najtežim </a:t>
            </a:r>
            <a:r>
              <a:rPr lang="hr-HR" sz="22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danima Drugog </a:t>
            </a:r>
            <a:r>
              <a:rPr lang="hr-HR" sz="2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svjetskog rata nikoga </a:t>
            </a:r>
            <a:r>
              <a:rPr lang="hr-HR" sz="22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 ničega nije se </a:t>
            </a:r>
            <a:r>
              <a:rPr lang="hr-HR" sz="2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bojala. </a:t>
            </a:r>
            <a:endParaRPr lang="hr-HR" sz="2200" dirty="0"/>
          </a:p>
        </p:txBody>
      </p:sp>
      <p:sp>
        <p:nvSpPr>
          <p:cNvPr id="5" name="Pravokutnik 4"/>
          <p:cNvSpPr/>
          <p:nvPr/>
        </p:nvSpPr>
        <p:spPr>
          <a:xfrm>
            <a:off x="254550" y="1988840"/>
            <a:ext cx="2808312" cy="4154984"/>
          </a:xfrm>
          <a:prstGeom prst="rect">
            <a:avLst/>
          </a:prstGeom>
        </p:spPr>
        <p:txBody>
          <a:bodyPr wrap="square">
            <a:spAutoFit/>
          </a:bodyPr>
          <a:lstStyle/>
          <a:p>
            <a:pPr algn="just"/>
            <a:r>
              <a:rPr lang="hr-HR"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a:t>
            </a:r>
            <a:r>
              <a:rPr lang="hr-HR" sz="2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 potvrđuje i činjenica kako je u vremenu velikih progona Židova, unatoč opasnosti za sebe i za zajednicu sestara, tijekom četiri godine, pod lažnim imenom, skrivala u samostanu u Đakovu jedanaestogodišnju židovsku djevojčicu Zdenku </a:t>
            </a:r>
            <a:r>
              <a:rPr lang="hr-HR" sz="22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Bienenstock</a:t>
            </a:r>
            <a:r>
              <a:rPr lang="hr-HR" sz="2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hr-HR" sz="2200" dirty="0"/>
          </a:p>
        </p:txBody>
      </p:sp>
    </p:spTree>
    <p:extLst>
      <p:ext uri="{BB962C8B-B14F-4D97-AF65-F5344CB8AC3E}">
        <p14:creationId xmlns:p14="http://schemas.microsoft.com/office/powerpoint/2010/main" val="2789505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txBox="1">
            <a:spLocks/>
          </p:cNvSpPr>
          <p:nvPr/>
        </p:nvSpPr>
        <p:spPr>
          <a:xfrm>
            <a:off x="467544" y="260648"/>
            <a:ext cx="8229600" cy="1354162"/>
          </a:xfrm>
          <a:prstGeom prst="rect">
            <a:avLst/>
          </a:prstGeom>
          <a:solidFill>
            <a:srgbClr val="993366"/>
          </a:solidFill>
          <a:ln>
            <a:solidFill>
              <a:schemeClr val="accent6">
                <a:lumMod val="75000"/>
              </a:schemeClr>
            </a:solidFill>
          </a:ln>
        </p:spPr>
        <p:style>
          <a:lnRef idx="0">
            <a:schemeClr val="accent5"/>
          </a:lnRef>
          <a:fillRef idx="3">
            <a:schemeClr val="accent5"/>
          </a:fillRef>
          <a:effectRef idx="3">
            <a:schemeClr val="accent5"/>
          </a:effectRef>
          <a:fontRef idx="minor">
            <a:schemeClr val="lt1"/>
          </a:fontRef>
        </p:style>
        <p:txBody>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hr-HR" dirty="0"/>
          </a:p>
        </p:txBody>
      </p:sp>
      <p:sp>
        <p:nvSpPr>
          <p:cNvPr id="6" name="Pravokutnik 5"/>
          <p:cNvSpPr/>
          <p:nvPr/>
        </p:nvSpPr>
        <p:spPr>
          <a:xfrm>
            <a:off x="1475656" y="620688"/>
            <a:ext cx="8013576" cy="1077218"/>
          </a:xfrm>
          <a:prstGeom prst="rect">
            <a:avLst/>
          </a:prstGeom>
        </p:spPr>
        <p:txBody>
          <a:bodyPr wrap="square">
            <a:spAutoFit/>
          </a:bodyPr>
          <a:lstStyle/>
          <a:p>
            <a:r>
              <a:rPr lang="hr-HR" sz="3200" b="1" dirty="0">
                <a:solidFill>
                  <a:schemeClr val="bg1"/>
                </a:solidFill>
                <a:latin typeface="Arial" panose="020B0604020202020204" pitchFamily="34" charset="0"/>
              </a:rPr>
              <a:t>PRAVEDNICA MEĐU NARODIMA</a:t>
            </a:r>
            <a:br>
              <a:rPr lang="hr-HR" sz="3200" dirty="0">
                <a:solidFill>
                  <a:schemeClr val="bg1"/>
                </a:solidFill>
              </a:rPr>
            </a:br>
            <a:endParaRPr lang="hr-HR" sz="3200" dirty="0">
              <a:solidFill>
                <a:schemeClr val="bg1"/>
              </a:solidFill>
            </a:endParaRPr>
          </a:p>
        </p:txBody>
      </p:sp>
      <p:sp>
        <p:nvSpPr>
          <p:cNvPr id="8" name="Pravokutnik 7"/>
          <p:cNvSpPr/>
          <p:nvPr/>
        </p:nvSpPr>
        <p:spPr>
          <a:xfrm>
            <a:off x="1691680" y="3645024"/>
            <a:ext cx="3960440" cy="1815882"/>
          </a:xfrm>
          <a:prstGeom prst="rect">
            <a:avLst/>
          </a:prstGeom>
        </p:spPr>
        <p:txBody>
          <a:bodyPr wrap="square">
            <a:spAutoFit/>
          </a:bodyPr>
          <a:lstStyle/>
          <a:p>
            <a:pPr algn="ctr"/>
            <a:r>
              <a:rPr lang="hr-HR" sz="2800" b="1" dirty="0">
                <a:solidFill>
                  <a:srgbClr val="660033"/>
                </a:solidFill>
                <a:latin typeface="Times New Roman" panose="02020603050405020304" pitchFamily="18" charset="0"/>
                <a:cs typeface="Times New Roman" panose="02020603050405020304" pitchFamily="18" charset="0"/>
              </a:rPr>
              <a:t>„MAJKA  AMADEJA</a:t>
            </a:r>
            <a:br>
              <a:rPr lang="hr-HR" sz="2800" b="1" dirty="0">
                <a:solidFill>
                  <a:srgbClr val="660033"/>
                </a:solidFill>
                <a:latin typeface="Times New Roman" panose="02020603050405020304" pitchFamily="18" charset="0"/>
                <a:cs typeface="Times New Roman" panose="02020603050405020304" pitchFamily="18" charset="0"/>
              </a:rPr>
            </a:br>
            <a:r>
              <a:rPr lang="hr-HR" sz="2800" b="1" dirty="0">
                <a:solidFill>
                  <a:srgbClr val="660033"/>
                </a:solidFill>
                <a:latin typeface="Times New Roman" panose="02020603050405020304" pitchFamily="18" charset="0"/>
                <a:cs typeface="Times New Roman" panose="02020603050405020304" pitchFamily="18" charset="0"/>
              </a:rPr>
              <a:t>ZBOG MENE</a:t>
            </a:r>
            <a:br>
              <a:rPr lang="hr-HR" sz="2800" b="1" dirty="0">
                <a:solidFill>
                  <a:srgbClr val="660033"/>
                </a:solidFill>
                <a:latin typeface="Times New Roman" panose="02020603050405020304" pitchFamily="18" charset="0"/>
                <a:cs typeface="Times New Roman" panose="02020603050405020304" pitchFamily="18" charset="0"/>
              </a:rPr>
            </a:br>
            <a:r>
              <a:rPr lang="hr-HR" sz="2800" b="1" dirty="0">
                <a:solidFill>
                  <a:srgbClr val="660033"/>
                </a:solidFill>
                <a:latin typeface="Times New Roman" panose="02020603050405020304" pitchFamily="18" charset="0"/>
                <a:cs typeface="Times New Roman" panose="02020603050405020304" pitchFamily="18" charset="0"/>
              </a:rPr>
              <a:t>IZLOŽILA JE</a:t>
            </a:r>
            <a:br>
              <a:rPr lang="hr-HR" sz="2800" b="1" dirty="0">
                <a:solidFill>
                  <a:srgbClr val="660033"/>
                </a:solidFill>
                <a:latin typeface="Times New Roman" panose="02020603050405020304" pitchFamily="18" charset="0"/>
                <a:cs typeface="Times New Roman" panose="02020603050405020304" pitchFamily="18" charset="0"/>
              </a:rPr>
            </a:br>
            <a:r>
              <a:rPr lang="hr-HR" sz="2800" b="1" dirty="0">
                <a:solidFill>
                  <a:srgbClr val="660033"/>
                </a:solidFill>
                <a:latin typeface="Times New Roman" panose="02020603050405020304" pitchFamily="18" charset="0"/>
                <a:cs typeface="Times New Roman" panose="02020603050405020304" pitchFamily="18" charset="0"/>
              </a:rPr>
              <a:t>SEBE.“</a:t>
            </a:r>
          </a:p>
        </p:txBody>
      </p:sp>
      <p:sp>
        <p:nvSpPr>
          <p:cNvPr id="9" name="Pravokutnik 8"/>
          <p:cNvSpPr/>
          <p:nvPr/>
        </p:nvSpPr>
        <p:spPr>
          <a:xfrm>
            <a:off x="1259632" y="2420888"/>
            <a:ext cx="5246240" cy="769441"/>
          </a:xfrm>
          <a:prstGeom prst="rect">
            <a:avLst/>
          </a:prstGeom>
        </p:spPr>
        <p:txBody>
          <a:bodyPr wrap="square">
            <a:spAutoFit/>
          </a:bodyPr>
          <a:lstStyle/>
          <a:p>
            <a:pPr algn="just"/>
            <a:r>
              <a:rPr lang="hr-HR" sz="2200" i="1" dirty="0">
                <a:latin typeface="Arial" panose="020B0604020202020204" pitchFamily="34" charset="0"/>
              </a:rPr>
              <a:t>Gđa Zdenka </a:t>
            </a:r>
            <a:r>
              <a:rPr lang="hr-HR" sz="2200" i="1" dirty="0" err="1">
                <a:latin typeface="Arial" panose="020B0604020202020204" pitchFamily="34" charset="0"/>
              </a:rPr>
              <a:t>Grünbaum</a:t>
            </a:r>
            <a:r>
              <a:rPr lang="hr-HR" sz="2200" i="1" dirty="0">
                <a:latin typeface="Arial" panose="020B0604020202020204" pitchFamily="34" charset="0"/>
              </a:rPr>
              <a:t>, Židovka, </a:t>
            </a:r>
          </a:p>
          <a:p>
            <a:pPr algn="just"/>
            <a:r>
              <a:rPr lang="hr-HR" sz="2200" i="1" dirty="0">
                <a:latin typeface="Arial" panose="020B0604020202020204" pitchFamily="34" charset="0"/>
              </a:rPr>
              <a:t>kojoj je majka M. </a:t>
            </a:r>
            <a:r>
              <a:rPr lang="hr-HR" sz="2200" i="1" dirty="0" err="1">
                <a:latin typeface="Arial" panose="020B0604020202020204" pitchFamily="34" charset="0"/>
              </a:rPr>
              <a:t>Amadeja</a:t>
            </a:r>
            <a:r>
              <a:rPr lang="hr-HR" sz="2200" i="1" dirty="0">
                <a:latin typeface="Arial" panose="020B0604020202020204" pitchFamily="34" charset="0"/>
              </a:rPr>
              <a:t> spasila život:</a:t>
            </a:r>
            <a:endParaRPr lang="hr-HR" sz="2200" i="1" dirty="0"/>
          </a:p>
        </p:txBody>
      </p:sp>
      <p:pic>
        <p:nvPicPr>
          <p:cNvPr id="7" name="Slika 6"/>
          <p:cNvPicPr>
            <a:picLocks noChangeAspect="1"/>
          </p:cNvPicPr>
          <p:nvPr/>
        </p:nvPicPr>
        <p:blipFill rotWithShape="1">
          <a:blip r:embed="rId2">
            <a:extLst>
              <a:ext uri="{28A0092B-C50C-407E-A947-70E740481C1C}">
                <a14:useLocalDpi xmlns:a14="http://schemas.microsoft.com/office/drawing/2010/main" val="0"/>
              </a:ext>
            </a:extLst>
          </a:blip>
          <a:srcRect l="47165" t="31664" r="36770" b="24613"/>
          <a:stretch/>
        </p:blipFill>
        <p:spPr>
          <a:xfrm>
            <a:off x="6660232" y="3029944"/>
            <a:ext cx="2088232" cy="3807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70670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chemeClr val="accent4">
                <a:lumMod val="5000"/>
                <a:lumOff val="95000"/>
              </a:schemeClr>
            </a:gs>
            <a:gs pos="100000">
              <a:schemeClr val="accent4">
                <a:lumMod val="45000"/>
                <a:lumOff val="55000"/>
              </a:schemeClr>
            </a:gs>
            <a:gs pos="100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279" y="1988840"/>
            <a:ext cx="5438017" cy="4869160"/>
          </a:xfrm>
          <a:prstGeom prst="rect">
            <a:avLst/>
          </a:prstGeom>
        </p:spPr>
      </p:pic>
      <p:sp>
        <p:nvSpPr>
          <p:cNvPr id="4" name="Pravokutnik 3"/>
          <p:cNvSpPr/>
          <p:nvPr/>
        </p:nvSpPr>
        <p:spPr>
          <a:xfrm>
            <a:off x="899592" y="404664"/>
            <a:ext cx="7272808" cy="1446550"/>
          </a:xfrm>
          <a:prstGeom prst="rect">
            <a:avLst/>
          </a:prstGeom>
        </p:spPr>
        <p:txBody>
          <a:bodyPr wrap="square">
            <a:spAutoFit/>
          </a:bodyPr>
          <a:lstStyle/>
          <a:p>
            <a:pPr algn="just"/>
            <a:r>
              <a:rPr lang="hr-HR" sz="2200" dirty="0">
                <a:solidFill>
                  <a:srgbClr val="000000"/>
                </a:solidFill>
                <a:ea typeface="Times New Roman" panose="02020603050405020304" pitchFamily="18" charset="0"/>
                <a:cs typeface="Times New Roman" panose="02020603050405020304" pitchFamily="18" charset="0"/>
              </a:rPr>
              <a:t>„Za činjenicu da sam preživjela strašno vrijeme Drugog svjetskog rata, diplomirala na Hebrejskom sveučilištu, i imam</a:t>
            </a:r>
            <a:br>
              <a:rPr lang="hr-HR" sz="2200" dirty="0">
                <a:solidFill>
                  <a:srgbClr val="000000"/>
                </a:solidFill>
                <a:ea typeface="Times New Roman" panose="02020603050405020304" pitchFamily="18" charset="0"/>
                <a:cs typeface="Times New Roman" panose="02020603050405020304" pitchFamily="18" charset="0"/>
              </a:rPr>
            </a:br>
            <a:r>
              <a:rPr lang="hr-HR" sz="2200" dirty="0">
                <a:solidFill>
                  <a:srgbClr val="000000"/>
                </a:solidFill>
                <a:ea typeface="Times New Roman" panose="02020603050405020304" pitchFamily="18" charset="0"/>
                <a:cs typeface="Times New Roman" panose="02020603050405020304" pitchFamily="18" charset="0"/>
              </a:rPr>
              <a:t>predivnu obitelj, zaslužna je velikodušnost duha, duboka vjera i hrabrost poglavarice majke </a:t>
            </a:r>
            <a:r>
              <a:rPr lang="hr-HR" sz="2200" dirty="0" err="1">
                <a:solidFill>
                  <a:srgbClr val="000000"/>
                </a:solidFill>
                <a:ea typeface="Times New Roman" panose="02020603050405020304" pitchFamily="18" charset="0"/>
                <a:cs typeface="Times New Roman" panose="02020603050405020304" pitchFamily="18" charset="0"/>
              </a:rPr>
              <a:t>Amadeje</a:t>
            </a:r>
            <a:r>
              <a:rPr lang="hr-HR" sz="2200" dirty="0">
                <a:solidFill>
                  <a:srgbClr val="000000"/>
                </a:solidFill>
                <a:ea typeface="Times New Roman" panose="02020603050405020304" pitchFamily="18" charset="0"/>
                <a:cs typeface="Times New Roman" panose="02020603050405020304" pitchFamily="18" charset="0"/>
              </a:rPr>
              <a:t>.” </a:t>
            </a:r>
            <a:r>
              <a:rPr lang="hr-HR" sz="2000" i="1" dirty="0">
                <a:solidFill>
                  <a:srgbClr val="000000"/>
                </a:solidFill>
                <a:ea typeface="Times New Roman" panose="02020603050405020304" pitchFamily="18" charset="0"/>
                <a:cs typeface="Times New Roman" panose="02020603050405020304" pitchFamily="18" charset="0"/>
              </a:rPr>
              <a:t>(gđa Zdenka)</a:t>
            </a:r>
            <a:endParaRPr lang="hr-HR" sz="2000" i="1" dirty="0">
              <a:solidFill>
                <a:prstClr val="black"/>
              </a:solidFill>
            </a:endParaRPr>
          </a:p>
        </p:txBody>
      </p:sp>
    </p:spTree>
    <p:extLst>
      <p:ext uri="{BB962C8B-B14F-4D97-AF65-F5344CB8AC3E}">
        <p14:creationId xmlns:p14="http://schemas.microsoft.com/office/powerpoint/2010/main" val="2339314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54000">
              <a:schemeClr val="accent6">
                <a:lumMod val="5000"/>
                <a:lumOff val="95000"/>
              </a:schemeClr>
            </a:gs>
            <a:gs pos="100000">
              <a:schemeClr val="accent6">
                <a:lumMod val="45000"/>
                <a:lumOff val="55000"/>
              </a:schemeClr>
            </a:gs>
            <a:gs pos="100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2708920"/>
            <a:ext cx="5679250" cy="4000166"/>
          </a:xfrm>
          <a:prstGeom prst="rect">
            <a:avLst/>
          </a:prstGeom>
        </p:spPr>
      </p:pic>
      <p:sp>
        <p:nvSpPr>
          <p:cNvPr id="3" name="Pravokutnik 2"/>
          <p:cNvSpPr/>
          <p:nvPr/>
        </p:nvSpPr>
        <p:spPr>
          <a:xfrm>
            <a:off x="323528" y="808293"/>
            <a:ext cx="8208912" cy="769441"/>
          </a:xfrm>
          <a:prstGeom prst="rect">
            <a:avLst/>
          </a:prstGeom>
        </p:spPr>
        <p:txBody>
          <a:bodyPr wrap="square">
            <a:spAutoFit/>
          </a:bodyPr>
          <a:lstStyle/>
          <a:p>
            <a:pPr algn="just"/>
            <a:r>
              <a:rPr lang="hr-HR" sz="2200" dirty="0">
                <a:solidFill>
                  <a:srgbClr val="000000"/>
                </a:solidFill>
                <a:ea typeface="Times New Roman" panose="02020603050405020304" pitchFamily="18" charset="0"/>
                <a:cs typeface="Times New Roman" panose="02020603050405020304" pitchFamily="18" charset="0"/>
              </a:rPr>
              <a:t>Gospođa Zdenka još je napisala: »Časna majka </a:t>
            </a:r>
            <a:r>
              <a:rPr lang="hr-HR" sz="2200" dirty="0" err="1">
                <a:solidFill>
                  <a:srgbClr val="000000"/>
                </a:solidFill>
                <a:ea typeface="Times New Roman" panose="02020603050405020304" pitchFamily="18" charset="0"/>
                <a:cs typeface="Times New Roman" panose="02020603050405020304" pitchFamily="18" charset="0"/>
              </a:rPr>
              <a:t>Amadeja</a:t>
            </a:r>
            <a:r>
              <a:rPr lang="hr-HR" sz="2200" dirty="0">
                <a:solidFill>
                  <a:srgbClr val="000000"/>
                </a:solidFill>
                <a:ea typeface="Times New Roman" panose="02020603050405020304" pitchFamily="18" charset="0"/>
                <a:cs typeface="Times New Roman" panose="02020603050405020304" pitchFamily="18" charset="0"/>
              </a:rPr>
              <a:t> meni je zbilja bila kao majka. Zbog mene je izložila sebe i cijeli samostan opasnosti. </a:t>
            </a:r>
            <a:endParaRPr lang="hr-HR" sz="2200" dirty="0">
              <a:solidFill>
                <a:prstClr val="black"/>
              </a:solidFill>
            </a:endParaRPr>
          </a:p>
        </p:txBody>
      </p:sp>
      <p:sp>
        <p:nvSpPr>
          <p:cNvPr id="5" name="Pravokutnik 4"/>
          <p:cNvSpPr/>
          <p:nvPr/>
        </p:nvSpPr>
        <p:spPr>
          <a:xfrm>
            <a:off x="323528" y="2726613"/>
            <a:ext cx="2914255" cy="1384995"/>
          </a:xfrm>
          <a:prstGeom prst="rect">
            <a:avLst/>
          </a:prstGeom>
        </p:spPr>
        <p:txBody>
          <a:bodyPr wrap="square">
            <a:spAutoFit/>
          </a:bodyPr>
          <a:lstStyle/>
          <a:p>
            <a:pPr algn="just"/>
            <a:r>
              <a:rPr lang="hr-HR" sz="2100" dirty="0">
                <a:solidFill>
                  <a:srgbClr val="000000"/>
                </a:solidFill>
                <a:ea typeface="Times New Roman" panose="02020603050405020304" pitchFamily="18" charset="0"/>
                <a:cs typeface="Times New Roman" panose="02020603050405020304" pitchFamily="18" charset="0"/>
              </a:rPr>
              <a:t>Ona je čuvala moju tajnu, unatoč opasnosti za sebe i zajednicu u samostanu.” </a:t>
            </a:r>
            <a:endParaRPr lang="hr-HR" sz="2100" dirty="0">
              <a:solidFill>
                <a:prstClr val="black"/>
              </a:solidFill>
            </a:endParaRPr>
          </a:p>
        </p:txBody>
      </p:sp>
      <p:sp>
        <p:nvSpPr>
          <p:cNvPr id="6" name="Pravokutnik 5"/>
          <p:cNvSpPr/>
          <p:nvPr/>
        </p:nvSpPr>
        <p:spPr>
          <a:xfrm>
            <a:off x="323528" y="1756664"/>
            <a:ext cx="8208912" cy="738664"/>
          </a:xfrm>
          <a:prstGeom prst="rect">
            <a:avLst/>
          </a:prstGeom>
        </p:spPr>
        <p:txBody>
          <a:bodyPr wrap="square">
            <a:spAutoFit/>
          </a:bodyPr>
          <a:lstStyle/>
          <a:p>
            <a:pPr algn="just"/>
            <a:r>
              <a:rPr lang="hr-HR" sz="2100" dirty="0">
                <a:solidFill>
                  <a:srgbClr val="000000"/>
                </a:solidFill>
                <a:ea typeface="Times New Roman" panose="02020603050405020304" pitchFamily="18" charset="0"/>
                <a:cs typeface="Times New Roman" panose="02020603050405020304" pitchFamily="18" charset="0"/>
              </a:rPr>
              <a:t>Prekršaji pružanja utočišta, pomaganja ili spašavanja Židova kažnjavali su se smrću. </a:t>
            </a:r>
            <a:endParaRPr lang="hr-HR" sz="2100" dirty="0">
              <a:solidFill>
                <a:prstClr val="black"/>
              </a:solidFill>
            </a:endParaRPr>
          </a:p>
        </p:txBody>
      </p:sp>
    </p:spTree>
    <p:extLst>
      <p:ext uri="{BB962C8B-B14F-4D97-AF65-F5344CB8AC3E}">
        <p14:creationId xmlns:p14="http://schemas.microsoft.com/office/powerpoint/2010/main" val="3929339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08720"/>
            <a:ext cx="8640960" cy="5789443"/>
          </a:xfrm>
          <a:prstGeom prst="rect">
            <a:avLst/>
          </a:prstGeom>
        </p:spPr>
      </p:pic>
      <p:sp>
        <p:nvSpPr>
          <p:cNvPr id="3" name="Pravokutnik 2"/>
          <p:cNvSpPr/>
          <p:nvPr/>
        </p:nvSpPr>
        <p:spPr>
          <a:xfrm>
            <a:off x="1691680" y="404664"/>
            <a:ext cx="5570756" cy="400110"/>
          </a:xfrm>
          <a:prstGeom prst="rect">
            <a:avLst/>
          </a:prstGeom>
        </p:spPr>
        <p:txBody>
          <a:bodyPr wrap="none">
            <a:spAutoFit/>
          </a:bodyPr>
          <a:lstStyle/>
          <a:p>
            <a:r>
              <a:rPr lang="hr-HR" sz="2000" i="1" dirty="0">
                <a:latin typeface="Arial" panose="020B0604020202020204" pitchFamily="34" charset="0"/>
              </a:rPr>
              <a:t>Gđa Zdenka </a:t>
            </a:r>
            <a:r>
              <a:rPr lang="hr-HR" sz="2000" i="1" dirty="0" err="1">
                <a:latin typeface="Arial" panose="020B0604020202020204" pitchFamily="34" charset="0"/>
              </a:rPr>
              <a:t>Grünbaum</a:t>
            </a:r>
            <a:r>
              <a:rPr lang="hr-HR" sz="2000" i="1" dirty="0">
                <a:latin typeface="Arial" panose="020B0604020202020204" pitchFamily="34" charset="0"/>
              </a:rPr>
              <a:t> (</a:t>
            </a:r>
            <a:r>
              <a:rPr lang="hr-HR" sz="2000" i="1" dirty="0" err="1">
                <a:latin typeface="Arial" panose="020B0604020202020204" pitchFamily="34" charset="0"/>
              </a:rPr>
              <a:t>Bienenstock</a:t>
            </a:r>
            <a:r>
              <a:rPr lang="hr-HR" sz="2000" i="1" dirty="0">
                <a:latin typeface="Arial" panose="020B0604020202020204" pitchFamily="34" charset="0"/>
              </a:rPr>
              <a:t>) s obitelji</a:t>
            </a:r>
            <a:r>
              <a:rPr lang="hr-HR" sz="2000" dirty="0"/>
              <a:t> </a:t>
            </a:r>
          </a:p>
        </p:txBody>
      </p:sp>
    </p:spTree>
    <p:extLst>
      <p:ext uri="{BB962C8B-B14F-4D97-AF65-F5344CB8AC3E}">
        <p14:creationId xmlns:p14="http://schemas.microsoft.com/office/powerpoint/2010/main" val="4185177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cstate="print">
            <a:extLst>
              <a:ext uri="{28A0092B-C50C-407E-A947-70E740481C1C}">
                <a14:useLocalDpi xmlns:a14="http://schemas.microsoft.com/office/drawing/2010/main" val="0"/>
              </a:ext>
            </a:extLst>
          </a:blip>
          <a:srcRect l="9838" r="14563"/>
          <a:stretch/>
        </p:blipFill>
        <p:spPr>
          <a:xfrm>
            <a:off x="4618" y="0"/>
            <a:ext cx="4929590" cy="4365104"/>
          </a:xfrm>
          <a:prstGeom prst="rect">
            <a:avLst/>
          </a:prstGeom>
        </p:spPr>
      </p:pic>
      <p:pic>
        <p:nvPicPr>
          <p:cNvPr id="3" name="Slika 2"/>
          <p:cNvPicPr>
            <a:picLocks noChangeAspect="1"/>
          </p:cNvPicPr>
          <p:nvPr/>
        </p:nvPicPr>
        <p:blipFill rotWithShape="1">
          <a:blip r:embed="rId3">
            <a:extLst>
              <a:ext uri="{28A0092B-C50C-407E-A947-70E740481C1C}">
                <a14:useLocalDpi xmlns:a14="http://schemas.microsoft.com/office/drawing/2010/main" val="0"/>
              </a:ext>
            </a:extLst>
          </a:blip>
          <a:srcRect l="11809" r="22065"/>
          <a:stretch/>
        </p:blipFill>
        <p:spPr>
          <a:xfrm>
            <a:off x="5062689" y="2852937"/>
            <a:ext cx="3952829" cy="4005063"/>
          </a:xfrm>
          <a:prstGeom prst="rect">
            <a:avLst/>
          </a:prstGeom>
        </p:spPr>
      </p:pic>
      <p:sp>
        <p:nvSpPr>
          <p:cNvPr id="4" name="Pravokutnik 3"/>
          <p:cNvSpPr/>
          <p:nvPr/>
        </p:nvSpPr>
        <p:spPr>
          <a:xfrm>
            <a:off x="236081" y="4725144"/>
            <a:ext cx="4104456" cy="1938992"/>
          </a:xfrm>
          <a:prstGeom prst="rect">
            <a:avLst/>
          </a:prstGeom>
        </p:spPr>
        <p:txBody>
          <a:bodyPr wrap="square">
            <a:spAutoFit/>
          </a:bodyPr>
          <a:lstStyle/>
          <a:p>
            <a:pPr algn="just"/>
            <a:r>
              <a:rPr lang="hr-HR" sz="2000" b="1" dirty="0">
                <a:latin typeface="Times New Roman" panose="02020603050405020304" pitchFamily="18" charset="0"/>
                <a:ea typeface="Times New Roman" panose="02020603050405020304" pitchFamily="18" charset="0"/>
              </a:rPr>
              <a:t>„Da bi se spriječilo da se nasilje ponovi, moramo obrazovati mlade i naučiti ih da odbace diskriminaciju po rasi, vjeri ili ideologiji</a:t>
            </a:r>
            <a:r>
              <a:rPr lang="hr-HR"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hr-HR" dirty="0">
                <a:latin typeface="Times New Roman" panose="02020603050405020304" pitchFamily="18" charset="0"/>
                <a:ea typeface="Times New Roman" panose="02020603050405020304" pitchFamily="18" charset="0"/>
                <a:cs typeface="Times New Roman" panose="02020603050405020304" pitchFamily="18" charset="0"/>
              </a:rPr>
              <a:t>(</a:t>
            </a:r>
            <a:r>
              <a:rPr lang="hr-HR" dirty="0">
                <a:latin typeface="Times New Roman" panose="02020603050405020304" pitchFamily="18" charset="0"/>
                <a:cs typeface="Times New Roman" panose="02020603050405020304" pitchFamily="18" charset="0"/>
              </a:rPr>
              <a:t>Riječi su veleposlanika Države Izraela)</a:t>
            </a:r>
          </a:p>
          <a:p>
            <a:pPr algn="just"/>
            <a:endParaRPr lang="hr-HR" sz="2000" dirty="0"/>
          </a:p>
        </p:txBody>
      </p:sp>
      <p:sp>
        <p:nvSpPr>
          <p:cNvPr id="5" name="Pravokutnik 4"/>
          <p:cNvSpPr/>
          <p:nvPr/>
        </p:nvSpPr>
        <p:spPr>
          <a:xfrm>
            <a:off x="4987960" y="826571"/>
            <a:ext cx="4102288" cy="1938992"/>
          </a:xfrm>
          <a:prstGeom prst="rect">
            <a:avLst/>
          </a:prstGeom>
        </p:spPr>
        <p:txBody>
          <a:bodyPr wrap="square">
            <a:spAutoFit/>
          </a:bodyPr>
          <a:lstStyle/>
          <a:p>
            <a:pPr>
              <a:spcAft>
                <a:spcPts val="0"/>
              </a:spcAft>
            </a:pPr>
            <a:r>
              <a:rPr lang="hr-HR" sz="2000" dirty="0">
                <a:latin typeface="Times New Roman" panose="02020603050405020304" pitchFamily="18" charset="0"/>
                <a:ea typeface="Times New Roman" panose="02020603050405020304" pitchFamily="18" charset="0"/>
              </a:rPr>
              <a:t>„Velika mi je čast da danas mogu voditi ovu ceremoniju u Đakovu, koju smo organizirali zajedno s Milosrdnim sestrama Sv. Križa  i da mogu inaugurirati među nama novu Pravednicu među narodima.”</a:t>
            </a:r>
            <a:endParaRPr lang="hr-HR" sz="2000" dirty="0">
              <a:effectLst/>
              <a:latin typeface="Times New Roman" panose="02020603050405020304" pitchFamily="18" charset="0"/>
              <a:ea typeface="Times New Roman" panose="02020603050405020304" pitchFamily="18" charset="0"/>
            </a:endParaRPr>
          </a:p>
        </p:txBody>
      </p:sp>
      <p:sp>
        <p:nvSpPr>
          <p:cNvPr id="6" name="Pravokutnik 5"/>
          <p:cNvSpPr/>
          <p:nvPr/>
        </p:nvSpPr>
        <p:spPr>
          <a:xfrm>
            <a:off x="4959929" y="180240"/>
            <a:ext cx="4209792" cy="707886"/>
          </a:xfrm>
          <a:prstGeom prst="rect">
            <a:avLst/>
          </a:prstGeom>
        </p:spPr>
        <p:txBody>
          <a:bodyPr wrap="square">
            <a:spAutoFit/>
          </a:bodyPr>
          <a:lstStyle/>
          <a:p>
            <a:pPr>
              <a:spcAft>
                <a:spcPts val="0"/>
              </a:spcAft>
            </a:pPr>
            <a:r>
              <a:rPr lang="hr-HR" sz="2000" i="1" dirty="0">
                <a:latin typeface="Times New Roman" panose="02020603050405020304" pitchFamily="18" charset="0"/>
                <a:ea typeface="Times New Roman" panose="02020603050405020304" pitchFamily="18" charset="0"/>
              </a:rPr>
              <a:t>Riječi </a:t>
            </a:r>
            <a:r>
              <a:rPr lang="hr-HR" sz="2000" b="1" i="1" dirty="0">
                <a:latin typeface="Times New Roman" panose="02020603050405020304" pitchFamily="18" charset="0"/>
                <a:ea typeface="Times New Roman" panose="02020603050405020304" pitchFamily="18" charset="0"/>
              </a:rPr>
              <a:t>g. </a:t>
            </a:r>
            <a:r>
              <a:rPr lang="hr-HR" sz="2000" b="1" i="1" dirty="0" err="1">
                <a:latin typeface="Times New Roman" panose="02020603050405020304" pitchFamily="18" charset="0"/>
                <a:ea typeface="Times New Roman" panose="02020603050405020304" pitchFamily="18" charset="0"/>
              </a:rPr>
              <a:t>Shmuela</a:t>
            </a:r>
            <a:r>
              <a:rPr lang="hr-HR" sz="2000" b="1" i="1" dirty="0">
                <a:latin typeface="Times New Roman" panose="02020603050405020304" pitchFamily="18" charset="0"/>
                <a:ea typeface="Times New Roman" panose="02020603050405020304" pitchFamily="18" charset="0"/>
              </a:rPr>
              <a:t> </a:t>
            </a:r>
            <a:r>
              <a:rPr lang="hr-HR" sz="2000" b="1" i="1" dirty="0" err="1">
                <a:latin typeface="Times New Roman" panose="02020603050405020304" pitchFamily="18" charset="0"/>
                <a:ea typeface="Times New Roman" panose="02020603050405020304" pitchFamily="18" charset="0"/>
              </a:rPr>
              <a:t>Meiroma</a:t>
            </a:r>
            <a:r>
              <a:rPr lang="hr-HR" sz="2000" b="1" i="1" dirty="0">
                <a:latin typeface="Times New Roman" panose="02020603050405020304" pitchFamily="18" charset="0"/>
                <a:ea typeface="Times New Roman" panose="02020603050405020304" pitchFamily="18" charset="0"/>
              </a:rPr>
              <a:t>,</a:t>
            </a:r>
            <a:r>
              <a:rPr lang="hr-HR" sz="2000" i="1" dirty="0">
                <a:latin typeface="Times New Roman" panose="02020603050405020304" pitchFamily="18" charset="0"/>
                <a:ea typeface="Times New Roman" panose="02020603050405020304" pitchFamily="18" charset="0"/>
              </a:rPr>
              <a:t> veleposlanika Države Izraela:</a:t>
            </a:r>
            <a:endParaRPr lang="hr-HR"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22520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6712"/>
            <a:ext cx="9144000" cy="6021288"/>
          </a:xfrm>
          <a:prstGeom prst="rect">
            <a:avLst/>
          </a:prstGeom>
        </p:spPr>
      </p:pic>
      <p:sp>
        <p:nvSpPr>
          <p:cNvPr id="5" name="Pravokutnik 4"/>
          <p:cNvSpPr/>
          <p:nvPr/>
        </p:nvSpPr>
        <p:spPr>
          <a:xfrm>
            <a:off x="971600" y="274421"/>
            <a:ext cx="6192688" cy="400110"/>
          </a:xfrm>
          <a:prstGeom prst="rect">
            <a:avLst/>
          </a:prstGeom>
        </p:spPr>
        <p:txBody>
          <a:bodyPr wrap="square">
            <a:spAutoFit/>
          </a:bodyPr>
          <a:lstStyle/>
          <a:p>
            <a:pPr algn="ctr"/>
            <a:r>
              <a:rPr lang="hr-HR" sz="2000" b="1" dirty="0">
                <a:solidFill>
                  <a:schemeClr val="accent6">
                    <a:lumMod val="50000"/>
                  </a:schemeClr>
                </a:solidFill>
                <a:latin typeface="Arial" panose="020B0604020202020204" pitchFamily="34" charset="0"/>
              </a:rPr>
              <a:t>Memorijalni centar posvećen žrtvama Holokausta</a:t>
            </a:r>
            <a:endParaRPr lang="hr-HR" sz="2000" b="1" dirty="0">
              <a:solidFill>
                <a:schemeClr val="accent6">
                  <a:lumMod val="50000"/>
                </a:schemeClr>
              </a:solidFill>
            </a:endParaRPr>
          </a:p>
        </p:txBody>
      </p:sp>
      <p:sp>
        <p:nvSpPr>
          <p:cNvPr id="3" name="Pravokutnik 2"/>
          <p:cNvSpPr/>
          <p:nvPr/>
        </p:nvSpPr>
        <p:spPr>
          <a:xfrm>
            <a:off x="7825908" y="281263"/>
            <a:ext cx="1274708" cy="369332"/>
          </a:xfrm>
          <a:prstGeom prst="rect">
            <a:avLst/>
          </a:prstGeom>
        </p:spPr>
        <p:txBody>
          <a:bodyPr wrap="none">
            <a:spAutoFit/>
          </a:bodyPr>
          <a:lstStyle/>
          <a:p>
            <a:r>
              <a:rPr lang="hr-HR" b="1" dirty="0">
                <a:solidFill>
                  <a:schemeClr val="accent6">
                    <a:lumMod val="75000"/>
                  </a:schemeClr>
                </a:solidFill>
                <a:latin typeface="Arial" panose="020B0604020202020204" pitchFamily="34" charset="0"/>
              </a:rPr>
              <a:t>U Izraelu. </a:t>
            </a:r>
            <a:endParaRPr lang="hr-HR" dirty="0">
              <a:solidFill>
                <a:schemeClr val="accent6">
                  <a:lumMod val="75000"/>
                </a:schemeClr>
              </a:solidFill>
            </a:endParaRPr>
          </a:p>
        </p:txBody>
      </p:sp>
      <p:sp>
        <p:nvSpPr>
          <p:cNvPr id="4" name="Pravokutnik 3"/>
          <p:cNvSpPr/>
          <p:nvPr/>
        </p:nvSpPr>
        <p:spPr>
          <a:xfrm>
            <a:off x="7117685" y="289810"/>
            <a:ext cx="838691" cy="369332"/>
          </a:xfrm>
          <a:prstGeom prst="rect">
            <a:avLst/>
          </a:prstGeom>
        </p:spPr>
        <p:txBody>
          <a:bodyPr wrap="none">
            <a:spAutoFit/>
          </a:bodyPr>
          <a:lstStyle/>
          <a:p>
            <a:r>
              <a:rPr lang="hr-HR" b="1" dirty="0">
                <a:solidFill>
                  <a:schemeClr val="accent6">
                    <a:lumMod val="75000"/>
                  </a:schemeClr>
                </a:solidFill>
                <a:latin typeface="Arial" panose="020B0604020202020204" pitchFamily="34" charset="0"/>
              </a:rPr>
              <a:t>Gdje?</a:t>
            </a:r>
            <a:endParaRPr lang="hr-HR" dirty="0">
              <a:solidFill>
                <a:schemeClr val="accent6">
                  <a:lumMod val="75000"/>
                </a:schemeClr>
              </a:solidFill>
            </a:endParaRPr>
          </a:p>
        </p:txBody>
      </p:sp>
    </p:spTree>
    <p:extLst>
      <p:ext uri="{BB962C8B-B14F-4D97-AF65-F5344CB8AC3E}">
        <p14:creationId xmlns:p14="http://schemas.microsoft.com/office/powerpoint/2010/main" val="305795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53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Pravokutnik 1"/>
          <p:cNvSpPr/>
          <p:nvPr/>
        </p:nvSpPr>
        <p:spPr>
          <a:xfrm>
            <a:off x="5436096" y="1772816"/>
            <a:ext cx="2952328" cy="2397451"/>
          </a:xfrm>
          <a:prstGeom prst="rect">
            <a:avLst/>
          </a:prstGeom>
          <a:solidFill>
            <a:schemeClr val="accent4">
              <a:lumMod val="20000"/>
              <a:lumOff val="80000"/>
            </a:schemeClr>
          </a:solidFill>
        </p:spPr>
        <p:txBody>
          <a:bodyPr wrap="square">
            <a:spAutoFit/>
          </a:bodyPr>
          <a:lstStyle/>
          <a:p>
            <a:pPr algn="ctr">
              <a:lnSpc>
                <a:spcPct val="107000"/>
              </a:lnSpc>
              <a:spcAft>
                <a:spcPts val="450"/>
              </a:spcAft>
            </a:pPr>
            <a:r>
              <a:rPr lang="hr-HR"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Koji je razlog da je ova sestra sv. Križa proglašena „Pravednicom među narodima“?</a:t>
            </a:r>
            <a:endParaRPr lang="hr-HR" sz="2800" dirty="0">
              <a:solidFill>
                <a:prstClr val="black"/>
              </a:solidFill>
              <a:ea typeface="Calibri" panose="020F0502020204030204" pitchFamily="34" charset="0"/>
              <a:cs typeface="Times New Roman" panose="02020603050405020304" pitchFamily="18" charset="0"/>
            </a:endParaRP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980728"/>
            <a:ext cx="3852428" cy="49183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4999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4000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Krnja piramida 6"/>
          <p:cNvSpPr/>
          <p:nvPr/>
        </p:nvSpPr>
        <p:spPr>
          <a:xfrm>
            <a:off x="1811538" y="1196752"/>
            <a:ext cx="5904656" cy="3672408"/>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350" b="1">
              <a:ln w="22225">
                <a:solidFill>
                  <a:srgbClr val="ED7D31"/>
                </a:solidFill>
                <a:prstDash val="solid"/>
              </a:ln>
              <a:solidFill>
                <a:srgbClr val="ED7D31">
                  <a:lumMod val="40000"/>
                  <a:lumOff val="60000"/>
                </a:srgbClr>
              </a:solidFill>
            </a:endParaRPr>
          </a:p>
        </p:txBody>
      </p:sp>
      <p:sp>
        <p:nvSpPr>
          <p:cNvPr id="8" name="Pravokutnik 7"/>
          <p:cNvSpPr/>
          <p:nvPr/>
        </p:nvSpPr>
        <p:spPr>
          <a:xfrm>
            <a:off x="2411760" y="2176118"/>
            <a:ext cx="4536504" cy="1569660"/>
          </a:xfrm>
          <a:prstGeom prst="rect">
            <a:avLst/>
          </a:prstGeom>
        </p:spPr>
        <p:txBody>
          <a:bodyPr wrap="square">
            <a:spAutoFit/>
          </a:bodyPr>
          <a:lstStyle/>
          <a:p>
            <a:pPr algn="ctr"/>
            <a:r>
              <a:rPr lang="hr-HR" sz="2400" b="1" dirty="0">
                <a:solidFill>
                  <a:prstClr val="black"/>
                </a:solidFill>
                <a:latin typeface="Times New Roman" panose="02020603050405020304" pitchFamily="18" charset="0"/>
                <a:cs typeface="Times New Roman" panose="02020603050405020304" pitchFamily="18" charset="0"/>
              </a:rPr>
              <a:t>„Sveti Josip obično bez buke čini</a:t>
            </a:r>
            <a:br>
              <a:rPr lang="hr-HR" sz="2400" b="1" dirty="0">
                <a:solidFill>
                  <a:prstClr val="black"/>
                </a:solidFill>
                <a:latin typeface="Times New Roman" panose="02020603050405020304" pitchFamily="18" charset="0"/>
                <a:cs typeface="Times New Roman" panose="02020603050405020304" pitchFamily="18" charset="0"/>
              </a:rPr>
            </a:br>
            <a:r>
              <a:rPr lang="hr-HR" sz="2400" b="1" dirty="0">
                <a:solidFill>
                  <a:prstClr val="black"/>
                </a:solidFill>
                <a:latin typeface="Times New Roman" panose="02020603050405020304" pitchFamily="18" charset="0"/>
                <a:cs typeface="Times New Roman" panose="02020603050405020304" pitchFamily="18" charset="0"/>
              </a:rPr>
              <a:t>velika čudesa.“</a:t>
            </a:r>
          </a:p>
          <a:p>
            <a:pPr algn="ctr"/>
            <a:br>
              <a:rPr lang="hr-HR" sz="2400" b="1" dirty="0">
                <a:solidFill>
                  <a:prstClr val="black"/>
                </a:solidFill>
                <a:latin typeface="Times New Roman" panose="02020603050405020304" pitchFamily="18" charset="0"/>
                <a:cs typeface="Times New Roman" panose="02020603050405020304" pitchFamily="18" charset="0"/>
              </a:rPr>
            </a:br>
            <a:r>
              <a:rPr lang="hr-HR" sz="2200" i="1" dirty="0">
                <a:solidFill>
                  <a:prstClr val="black"/>
                </a:solidFill>
                <a:latin typeface="Times New Roman" panose="02020603050405020304" pitchFamily="18" charset="0"/>
                <a:cs typeface="Times New Roman" panose="02020603050405020304" pitchFamily="18" charset="0"/>
              </a:rPr>
              <a:t>sv. Leopold Bogdan Mandić</a:t>
            </a:r>
          </a:p>
        </p:txBody>
      </p:sp>
      <p:sp>
        <p:nvSpPr>
          <p:cNvPr id="9" name="Pravokutnik 8"/>
          <p:cNvSpPr/>
          <p:nvPr/>
        </p:nvSpPr>
        <p:spPr>
          <a:xfrm>
            <a:off x="1979712" y="404664"/>
            <a:ext cx="5767296" cy="830997"/>
          </a:xfrm>
          <a:prstGeom prst="rect">
            <a:avLst/>
          </a:prstGeom>
        </p:spPr>
        <p:txBody>
          <a:bodyPr wrap="square">
            <a:spAutoFit/>
          </a:bodyPr>
          <a:lstStyle/>
          <a:p>
            <a:r>
              <a:rPr lang="hr-HR" sz="2400" b="1" dirty="0">
                <a:solidFill>
                  <a:prstClr val="black"/>
                </a:solidFill>
                <a:latin typeface="Times New Roman" panose="02020603050405020304" pitchFamily="18" charset="0"/>
                <a:cs typeface="Times New Roman" panose="02020603050405020304" pitchFamily="18" charset="0"/>
              </a:rPr>
              <a:t>  VELIKA ŠTOVATELJICA SV. JOSIPA</a:t>
            </a:r>
            <a:br>
              <a:rPr lang="hr-HR" sz="2400" b="1" dirty="0">
                <a:solidFill>
                  <a:prstClr val="black"/>
                </a:solidFill>
                <a:latin typeface="Times New Roman" panose="02020603050405020304" pitchFamily="18" charset="0"/>
                <a:cs typeface="Times New Roman" panose="02020603050405020304" pitchFamily="18" charset="0"/>
              </a:rPr>
            </a:br>
            <a:r>
              <a:rPr lang="hr-HR" sz="2400" b="1" dirty="0">
                <a:solidFill>
                  <a:prstClr val="black"/>
                </a:solidFill>
                <a:latin typeface="Times New Roman" panose="02020603050405020304" pitchFamily="18" charset="0"/>
                <a:cs typeface="Times New Roman" panose="02020603050405020304" pitchFamily="18" charset="0"/>
              </a:rPr>
              <a:t> </a:t>
            </a:r>
          </a:p>
        </p:txBody>
      </p:sp>
      <p:sp>
        <p:nvSpPr>
          <p:cNvPr id="6" name="Pravokutnik 5"/>
          <p:cNvSpPr/>
          <p:nvPr/>
        </p:nvSpPr>
        <p:spPr>
          <a:xfrm>
            <a:off x="307406" y="5091278"/>
            <a:ext cx="8745211" cy="646331"/>
          </a:xfrm>
          <a:prstGeom prst="rect">
            <a:avLst/>
          </a:prstGeom>
        </p:spPr>
        <p:txBody>
          <a:bodyPr wrap="square">
            <a:spAutoFit/>
          </a:bodyPr>
          <a:lstStyle/>
          <a:p>
            <a:pPr lvl="0" algn="just">
              <a:spcAft>
                <a:spcPts val="835"/>
              </a:spcAft>
            </a:pPr>
            <a:r>
              <a:rPr lang="hr-HR" dirty="0">
                <a:solidFill>
                  <a:srgbClr val="000000"/>
                </a:solidFill>
                <a:latin typeface="Times New Roman" panose="02020603050405020304" pitchFamily="18" charset="0"/>
                <a:ea typeface="Times New Roman" panose="02020603050405020304" pitchFamily="18" charset="0"/>
              </a:rPr>
              <a:t>Može se pogledati dio iz radio emisije u kojoj je protumačen život majke M. </a:t>
            </a:r>
            <a:r>
              <a:rPr lang="hr-HR" dirty="0" err="1">
                <a:solidFill>
                  <a:srgbClr val="000000"/>
                </a:solidFill>
                <a:latin typeface="Times New Roman" panose="02020603050405020304" pitchFamily="18" charset="0"/>
                <a:ea typeface="Times New Roman" panose="02020603050405020304" pitchFamily="18" charset="0"/>
              </a:rPr>
              <a:t>Amadeje</a:t>
            </a:r>
            <a:r>
              <a:rPr lang="hr-HR" dirty="0">
                <a:solidFill>
                  <a:srgbClr val="000000"/>
                </a:solidFill>
                <a:latin typeface="Times New Roman" panose="02020603050405020304" pitchFamily="18" charset="0"/>
                <a:ea typeface="Times New Roman" panose="02020603050405020304" pitchFamily="18" charset="0"/>
              </a:rPr>
              <a:t> i čudo sv. Josipa (od 11:00 do 15:15 minuta). U tom slučaju ne treba se čitati 21. i 22. slajd.</a:t>
            </a:r>
            <a:endParaRPr lang="hr-HR" dirty="0">
              <a:solidFill>
                <a:srgbClr val="000000"/>
              </a:solidFill>
              <a:effectLst/>
              <a:latin typeface="Times New Roman" panose="02020603050405020304" pitchFamily="18" charset="0"/>
              <a:ea typeface="Times New Roman" panose="02020603050405020304" pitchFamily="18" charset="0"/>
            </a:endParaRPr>
          </a:p>
        </p:txBody>
      </p:sp>
      <p:sp>
        <p:nvSpPr>
          <p:cNvPr id="3" name="Pravokutnik 2"/>
          <p:cNvSpPr/>
          <p:nvPr/>
        </p:nvSpPr>
        <p:spPr>
          <a:xfrm>
            <a:off x="827584" y="5805264"/>
            <a:ext cx="7128792" cy="646331"/>
          </a:xfrm>
          <a:prstGeom prst="rect">
            <a:avLst/>
          </a:prstGeom>
        </p:spPr>
        <p:txBody>
          <a:bodyPr wrap="square">
            <a:spAutoFit/>
          </a:bodyPr>
          <a:lstStyle/>
          <a:p>
            <a:pPr marL="914400">
              <a:spcAft>
                <a:spcPts val="835"/>
              </a:spcAft>
            </a:pPr>
            <a:r>
              <a:rPr lang="hr-HR" kern="1800" dirty="0">
                <a:solidFill>
                  <a:srgbClr val="000066"/>
                </a:solidFill>
                <a:latin typeface="Times New Roman" panose="02020603050405020304" pitchFamily="18" charset="0"/>
                <a:ea typeface="Times New Roman" panose="02020603050405020304" pitchFamily="18" charset="0"/>
              </a:rPr>
              <a:t>Vjera i nada - Majka </a:t>
            </a:r>
            <a:r>
              <a:rPr lang="hr-HR" kern="1800" dirty="0" err="1">
                <a:solidFill>
                  <a:srgbClr val="000066"/>
                </a:solidFill>
                <a:latin typeface="Times New Roman" panose="02020603050405020304" pitchFamily="18" charset="0"/>
                <a:ea typeface="Times New Roman" panose="02020603050405020304" pitchFamily="18" charset="0"/>
              </a:rPr>
              <a:t>Amadeja</a:t>
            </a:r>
            <a:r>
              <a:rPr lang="hr-HR" kern="1800" dirty="0">
                <a:solidFill>
                  <a:srgbClr val="000066"/>
                </a:solidFill>
                <a:latin typeface="Times New Roman" panose="02020603050405020304" pitchFamily="18" charset="0"/>
                <a:ea typeface="Times New Roman" panose="02020603050405020304" pitchFamily="18" charset="0"/>
              </a:rPr>
              <a:t> Pavlović - (s. Estera </a:t>
            </a:r>
            <a:r>
              <a:rPr lang="hr-HR" kern="1800" dirty="0" err="1">
                <a:solidFill>
                  <a:srgbClr val="000066"/>
                </a:solidFill>
                <a:latin typeface="Times New Roman" panose="02020603050405020304" pitchFamily="18" charset="0"/>
                <a:ea typeface="Times New Roman" panose="02020603050405020304" pitchFamily="18" charset="0"/>
              </a:rPr>
              <a:t>Radičević</a:t>
            </a:r>
            <a:r>
              <a:rPr lang="hr-HR" kern="1800" dirty="0">
                <a:solidFill>
                  <a:srgbClr val="000066"/>
                </a:solidFill>
                <a:latin typeface="Times New Roman" panose="02020603050405020304" pitchFamily="18" charset="0"/>
                <a:ea typeface="Times New Roman" panose="02020603050405020304" pitchFamily="18" charset="0"/>
              </a:rPr>
              <a:t>)</a:t>
            </a:r>
            <a:r>
              <a:rPr lang="hr-HR" kern="1800" dirty="0">
                <a:solidFill>
                  <a:srgbClr val="0F0F0F"/>
                </a:solidFill>
                <a:latin typeface="Times New Roman" panose="02020603050405020304" pitchFamily="18" charset="0"/>
                <a:ea typeface="Times New Roman" panose="02020603050405020304" pitchFamily="18" charset="0"/>
              </a:rPr>
              <a:t>                   </a:t>
            </a:r>
            <a:r>
              <a:rPr lang="hr-HR" u="sng" dirty="0">
                <a:solidFill>
                  <a:srgbClr val="000000"/>
                </a:solidFill>
                <a:latin typeface="Times New Roman" panose="02020603050405020304" pitchFamily="18" charset="0"/>
                <a:ea typeface="Times New Roman" panose="02020603050405020304" pitchFamily="18" charset="0"/>
                <a:hlinkClick r:id="rId3"/>
              </a:rPr>
              <a:t>https://www.youtube.com/watch?v=ay1_e2Vmo04</a:t>
            </a:r>
            <a:endParaRPr lang="hr-HR"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4199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539552" y="1822176"/>
            <a:ext cx="4104457" cy="3335016"/>
          </a:xfrm>
          <a:prstGeom prst="rect">
            <a:avLst/>
          </a:prstGeom>
        </p:spPr>
        <p:txBody>
          <a:bodyPr wrap="square">
            <a:spAutoFit/>
          </a:bodyPr>
          <a:lstStyle/>
          <a:p>
            <a:pPr>
              <a:lnSpc>
                <a:spcPct val="107000"/>
              </a:lnSpc>
              <a:spcAft>
                <a:spcPts val="0"/>
              </a:spcAft>
            </a:pPr>
            <a:r>
              <a:rPr lang="hr-HR" sz="2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hr-HR"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Kad je s. </a:t>
            </a:r>
            <a:r>
              <a:rPr lang="hr-HR" sz="2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Mericija</a:t>
            </a:r>
            <a:r>
              <a:rPr lang="hr-HR"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rekla kako nema više brašna, majka M. </a:t>
            </a:r>
            <a:r>
              <a:rPr lang="hr-HR" sz="2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Amadeja</a:t>
            </a:r>
            <a:r>
              <a:rPr lang="hr-HR"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je rekla: </a:t>
            </a:r>
            <a:r>
              <a:rPr lang="hr-HR" sz="2200" b="1" i="1" dirty="0">
                <a:solidFill>
                  <a:srgbClr val="993366"/>
                </a:solidFill>
                <a:latin typeface="Times New Roman" panose="02020603050405020304" pitchFamily="18" charset="0"/>
                <a:ea typeface="Times New Roman" panose="02020603050405020304" pitchFamily="18" charset="0"/>
                <a:cs typeface="Times New Roman" panose="02020603050405020304" pitchFamily="18" charset="0"/>
              </a:rPr>
              <a:t>Molit ćemo sv. Josipa za pomoć. </a:t>
            </a:r>
            <a:r>
              <a:rPr lang="hr-HR"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Sestre su bile u crkvi na molitvi i ona je došla, stala pred sestre i rekla: </a:t>
            </a:r>
            <a:r>
              <a:rPr lang="hr-HR" sz="2200" i="1" dirty="0">
                <a:solidFill>
                  <a:srgbClr val="993366"/>
                </a:solidFill>
                <a:latin typeface="Times New Roman" panose="02020603050405020304" pitchFamily="18" charset="0"/>
                <a:ea typeface="Times New Roman" panose="02020603050405020304" pitchFamily="18" charset="0"/>
                <a:cs typeface="Times New Roman" panose="02020603050405020304" pitchFamily="18" charset="0"/>
              </a:rPr>
              <a:t>Sestre, molite sv. Josipa na jednu nakanu i za jednu potrebu.</a:t>
            </a:r>
            <a:r>
              <a:rPr lang="hr-HR" sz="2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hr-HR"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Poslije se opet vratila u pekaru.”  </a:t>
            </a:r>
            <a:endParaRPr lang="hr-HR"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H:\4. Materijali za filmiće\samostanska crkva\1\DSC_0788.JPG"/>
          <p:cNvPicPr>
            <a:picLocks noChangeAspect="1" noChangeArrowheads="1"/>
          </p:cNvPicPr>
          <p:nvPr/>
        </p:nvPicPr>
        <p:blipFill rotWithShape="1">
          <a:blip r:embed="rId2" cstate="print"/>
          <a:srcRect l="3081" t="14943" r="3802" b="9591"/>
          <a:stretch/>
        </p:blipFill>
        <p:spPr bwMode="auto">
          <a:xfrm rot="16200000">
            <a:off x="3676089" y="1399966"/>
            <a:ext cx="6867877" cy="4067944"/>
          </a:xfrm>
          <a:prstGeom prst="rect">
            <a:avLst/>
          </a:prstGeom>
          <a:noFill/>
        </p:spPr>
      </p:pic>
      <p:sp>
        <p:nvSpPr>
          <p:cNvPr id="4" name="Pravokutnik 3"/>
          <p:cNvSpPr/>
          <p:nvPr/>
        </p:nvSpPr>
        <p:spPr>
          <a:xfrm>
            <a:off x="323527" y="630388"/>
            <a:ext cx="4536505" cy="1080296"/>
          </a:xfrm>
          <a:prstGeom prst="rect">
            <a:avLst/>
          </a:prstGeom>
        </p:spPr>
        <p:txBody>
          <a:bodyPr wrap="square">
            <a:spAutoFit/>
          </a:bodyPr>
          <a:lstStyle/>
          <a:p>
            <a:pPr algn="just">
              <a:lnSpc>
                <a:spcPct val="107000"/>
              </a:lnSpc>
              <a:spcAft>
                <a:spcPts val="0"/>
              </a:spcAft>
            </a:pPr>
            <a:r>
              <a:rPr lang="hr-HR"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Sestra </a:t>
            </a:r>
            <a:r>
              <a:rPr lang="hr-HR"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Benicija</a:t>
            </a:r>
            <a:r>
              <a:rPr lang="hr-HR"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hr-HR"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Kukuruzović</a:t>
            </a:r>
            <a:r>
              <a:rPr lang="hr-HR"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u to vrijeme novakinja na službi u samostanskoj pekari, očevidac tog događaja piše: </a:t>
            </a:r>
            <a:endParaRPr lang="hr-HR"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Pravokutnik 7"/>
          <p:cNvSpPr/>
          <p:nvPr/>
        </p:nvSpPr>
        <p:spPr>
          <a:xfrm>
            <a:off x="5167099" y="116632"/>
            <a:ext cx="3885856" cy="646331"/>
          </a:xfrm>
          <a:prstGeom prst="rect">
            <a:avLst/>
          </a:prstGeom>
        </p:spPr>
        <p:txBody>
          <a:bodyPr wrap="square">
            <a:spAutoFit/>
          </a:bodyPr>
          <a:lstStyle/>
          <a:p>
            <a:r>
              <a:rPr lang="hr-HR" dirty="0">
                <a:solidFill>
                  <a:schemeClr val="bg1"/>
                </a:solidFill>
              </a:rPr>
              <a:t>Oltar sv. Josipa u samostanskoj crkvi u Đakovu</a:t>
            </a:r>
          </a:p>
        </p:txBody>
      </p:sp>
      <p:pic>
        <p:nvPicPr>
          <p:cNvPr id="9" name="Slika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5255946"/>
            <a:ext cx="2232248" cy="1530684"/>
          </a:xfrm>
          <a:prstGeom prst="rect">
            <a:avLst/>
          </a:prstGeom>
        </p:spPr>
      </p:pic>
    </p:spTree>
    <p:extLst>
      <p:ext uri="{BB962C8B-B14F-4D97-AF65-F5344CB8AC3E}">
        <p14:creationId xmlns:p14="http://schemas.microsoft.com/office/powerpoint/2010/main" val="56382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323528" y="404664"/>
            <a:ext cx="3600400" cy="1903726"/>
          </a:xfrm>
          <a:prstGeom prst="rect">
            <a:avLst/>
          </a:prstGeom>
        </p:spPr>
        <p:txBody>
          <a:bodyPr wrap="square">
            <a:spAutoFit/>
          </a:bodyPr>
          <a:lstStyle/>
          <a:p>
            <a:pPr algn="just">
              <a:lnSpc>
                <a:spcPct val="107000"/>
              </a:lnSpc>
              <a:spcAft>
                <a:spcPts val="0"/>
              </a:spcAft>
            </a:pPr>
            <a:r>
              <a:rPr lang="hr-HR"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„Vrlo brzo je sestra došla po nju i pozvala je da dođe na dvorište. Vreće brašna i žita je dovezao otac naše s. Cecilije iz Đakovačkih Selaca.  </a:t>
            </a:r>
            <a:endParaRPr lang="hr-HR"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Pravokutnik 4"/>
          <p:cNvSpPr/>
          <p:nvPr/>
        </p:nvSpPr>
        <p:spPr>
          <a:xfrm>
            <a:off x="3491880" y="4054187"/>
            <a:ext cx="5328592" cy="2628284"/>
          </a:xfrm>
          <a:prstGeom prst="rect">
            <a:avLst/>
          </a:prstGeom>
        </p:spPr>
        <p:txBody>
          <a:bodyPr wrap="square">
            <a:spAutoFit/>
          </a:bodyPr>
          <a:lstStyle/>
          <a:p>
            <a:pPr algn="just">
              <a:lnSpc>
                <a:spcPct val="107000"/>
              </a:lnSpc>
              <a:spcAft>
                <a:spcPts val="0"/>
              </a:spcAft>
            </a:pPr>
            <a:r>
              <a:rPr lang="hr-HR"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Kad se majka. </a:t>
            </a:r>
            <a:r>
              <a:rPr lang="hr-HR" sz="2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Amadeja</a:t>
            </a:r>
            <a:r>
              <a:rPr lang="hr-HR"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začudila i zapitala odakle su doznali da nemamo brašna, on je rekao: </a:t>
            </a:r>
            <a:r>
              <a:rPr lang="hr-HR" sz="2200" b="1" i="1" dirty="0">
                <a:solidFill>
                  <a:srgbClr val="993366"/>
                </a:solidFill>
                <a:latin typeface="Times New Roman" panose="02020603050405020304" pitchFamily="18" charset="0"/>
                <a:ea typeface="Times New Roman" panose="02020603050405020304" pitchFamily="18" charset="0"/>
                <a:cs typeface="Times New Roman" panose="02020603050405020304" pitchFamily="18" charset="0"/>
              </a:rPr>
              <a:t>Pa svi su vidjeli da su vam odvezli žito. Ljudi su rekli: Sestre su tolike gladne nahranile mi sada nećemo dopustiti da one gladuju. </a:t>
            </a:r>
            <a:r>
              <a:rPr lang="hr-HR"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Tako je pomoć sv. Josipa bila brza i učinkovita.”</a:t>
            </a:r>
            <a:endParaRPr lang="hr-HR" sz="2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Slik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564904"/>
            <a:ext cx="2880320" cy="4137878"/>
          </a:xfrm>
          <a:prstGeom prst="rect">
            <a:avLst/>
          </a:prstGeom>
        </p:spPr>
      </p:pic>
      <p:pic>
        <p:nvPicPr>
          <p:cNvPr id="8" name="Slika 7"/>
          <p:cNvPicPr>
            <a:picLocks noChangeAspect="1"/>
          </p:cNvPicPr>
          <p:nvPr/>
        </p:nvPicPr>
        <p:blipFill rotWithShape="1">
          <a:blip r:embed="rId3">
            <a:extLst>
              <a:ext uri="{28A0092B-C50C-407E-A947-70E740481C1C}">
                <a14:useLocalDpi xmlns:a14="http://schemas.microsoft.com/office/drawing/2010/main" val="0"/>
              </a:ext>
            </a:extLst>
          </a:blip>
          <a:srcRect r="31100"/>
          <a:stretch/>
        </p:blipFill>
        <p:spPr>
          <a:xfrm>
            <a:off x="4283968" y="116631"/>
            <a:ext cx="4752528" cy="3751405"/>
          </a:xfrm>
          <a:prstGeom prst="rect">
            <a:avLst/>
          </a:prstGeom>
        </p:spPr>
      </p:pic>
    </p:spTree>
    <p:extLst>
      <p:ext uri="{BB962C8B-B14F-4D97-AF65-F5344CB8AC3E}">
        <p14:creationId xmlns:p14="http://schemas.microsoft.com/office/powerpoint/2010/main" val="2302012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p:cNvSpPr txBox="1">
            <a:spLocks/>
          </p:cNvSpPr>
          <p:nvPr/>
        </p:nvSpPr>
        <p:spPr>
          <a:xfrm>
            <a:off x="457200" y="274638"/>
            <a:ext cx="8229600" cy="1354162"/>
          </a:xfrm>
          <a:prstGeom prst="rect">
            <a:avLst/>
          </a:prstGeom>
          <a:solidFill>
            <a:srgbClr val="7030A0"/>
          </a:solidFill>
        </p:spPr>
        <p:style>
          <a:lnRef idx="0">
            <a:schemeClr val="accent5"/>
          </a:lnRef>
          <a:fillRef idx="3">
            <a:schemeClr val="accent5"/>
          </a:fillRef>
          <a:effectRef idx="3">
            <a:schemeClr val="accent5"/>
          </a:effectRef>
          <a:fontRef idx="minor">
            <a:schemeClr val="lt1"/>
          </a:fontRef>
        </p:style>
        <p:txBody>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hr-HR" dirty="0"/>
          </a:p>
        </p:txBody>
      </p:sp>
      <p:sp>
        <p:nvSpPr>
          <p:cNvPr id="4" name="Pravokutnik 3"/>
          <p:cNvSpPr/>
          <p:nvPr/>
        </p:nvSpPr>
        <p:spPr>
          <a:xfrm>
            <a:off x="611560" y="351554"/>
            <a:ext cx="8136904" cy="1200329"/>
          </a:xfrm>
          <a:prstGeom prst="rect">
            <a:avLst/>
          </a:prstGeom>
        </p:spPr>
        <p:txBody>
          <a:bodyPr wrap="square">
            <a:spAutoFit/>
          </a:bodyPr>
          <a:lstStyle/>
          <a:p>
            <a:pPr algn="ctr"/>
            <a:r>
              <a:rPr lang="hr-HR" sz="3600" b="1" dirty="0">
                <a:solidFill>
                  <a:schemeClr val="bg1"/>
                </a:solidFill>
              </a:rPr>
              <a:t>Prijelaz k Ocu                                                          majke M. </a:t>
            </a:r>
            <a:r>
              <a:rPr lang="hr-HR" sz="3600" b="1" dirty="0" err="1">
                <a:solidFill>
                  <a:schemeClr val="bg1"/>
                </a:solidFill>
              </a:rPr>
              <a:t>Amadeje</a:t>
            </a:r>
            <a:r>
              <a:rPr lang="hr-HR" sz="3600" b="1" dirty="0">
                <a:solidFill>
                  <a:schemeClr val="bg1"/>
                </a:solidFill>
              </a:rPr>
              <a:t> Pavlović</a:t>
            </a:r>
          </a:p>
        </p:txBody>
      </p:sp>
      <p:sp>
        <p:nvSpPr>
          <p:cNvPr id="6" name="Pravokutnik 5"/>
          <p:cNvSpPr/>
          <p:nvPr/>
        </p:nvSpPr>
        <p:spPr>
          <a:xfrm>
            <a:off x="457200" y="1861823"/>
            <a:ext cx="8507288" cy="769441"/>
          </a:xfrm>
          <a:prstGeom prst="rect">
            <a:avLst/>
          </a:prstGeom>
        </p:spPr>
        <p:txBody>
          <a:bodyPr wrap="square">
            <a:spAutoFit/>
          </a:bodyPr>
          <a:lstStyle/>
          <a:p>
            <a:pPr algn="just"/>
            <a:r>
              <a:rPr lang="hr-HR" sz="2200" dirty="0">
                <a:latin typeface="Times New Roman" panose="02020603050405020304" pitchFamily="18" charset="0"/>
                <a:ea typeface="Times New Roman" panose="02020603050405020304" pitchFamily="18" charset="0"/>
              </a:rPr>
              <a:t>Majka M. </a:t>
            </a:r>
            <a:r>
              <a:rPr lang="hr-HR" sz="2200" dirty="0" err="1">
                <a:latin typeface="Times New Roman" panose="02020603050405020304" pitchFamily="18" charset="0"/>
                <a:ea typeface="Times New Roman" panose="02020603050405020304" pitchFamily="18" charset="0"/>
              </a:rPr>
              <a:t>Amadeja</a:t>
            </a:r>
            <a:r>
              <a:rPr lang="hr-HR" sz="2200" dirty="0">
                <a:latin typeface="Times New Roman" panose="02020603050405020304" pitchFamily="18" charset="0"/>
                <a:ea typeface="Times New Roman" panose="02020603050405020304" pitchFamily="18" charset="0"/>
              </a:rPr>
              <a:t> </a:t>
            </a:r>
            <a:r>
              <a:rPr lang="hr-HR" sz="2200" dirty="0">
                <a:solidFill>
                  <a:srgbClr val="000000"/>
                </a:solidFill>
                <a:latin typeface="Times New Roman" panose="02020603050405020304" pitchFamily="18" charset="0"/>
                <a:ea typeface="Times New Roman" panose="02020603050405020304" pitchFamily="18" charset="0"/>
              </a:rPr>
              <a:t>preminula je 26. studenoga 1971. godine. U sažalnici jedna je gospođa napisala sestrama: </a:t>
            </a:r>
            <a:endParaRPr lang="hr-HR" sz="2200" dirty="0"/>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2495752"/>
            <a:ext cx="3561302" cy="4096525"/>
          </a:xfrm>
          <a:prstGeom prst="rect">
            <a:avLst/>
          </a:prstGeom>
        </p:spPr>
      </p:pic>
      <p:sp>
        <p:nvSpPr>
          <p:cNvPr id="7" name="Pravokutnik 6"/>
          <p:cNvSpPr/>
          <p:nvPr/>
        </p:nvSpPr>
        <p:spPr>
          <a:xfrm>
            <a:off x="611560" y="2753086"/>
            <a:ext cx="4104456" cy="2800767"/>
          </a:xfrm>
          <a:prstGeom prst="rect">
            <a:avLst/>
          </a:prstGeom>
        </p:spPr>
        <p:txBody>
          <a:bodyPr wrap="square">
            <a:spAutoFit/>
          </a:bodyPr>
          <a:lstStyle/>
          <a:p>
            <a:pPr algn="just">
              <a:spcAft>
                <a:spcPts val="0"/>
              </a:spcAft>
            </a:pPr>
            <a:r>
              <a:rPr lang="hr-HR" sz="2200" dirty="0">
                <a:latin typeface="Times New Roman" panose="02020603050405020304" pitchFamily="18" charset="0"/>
                <a:ea typeface="Times New Roman" panose="02020603050405020304" pitchFamily="18" charset="0"/>
                <a:cs typeface="Times New Roman" panose="02020603050405020304" pitchFamily="18" charset="0"/>
              </a:rPr>
              <a:t>„Izgubili ste majku čvrste vjere, velikoga uma i velike odvažnosti, plemenitoga duha, iskrene pobožnosti i nježne ljubavi prema svima. Ljubav prema Bogu i bližnjemu u njoj je plamtjela i zračila iz njezina bića kroz cijeli njezini život.“</a:t>
            </a:r>
          </a:p>
        </p:txBody>
      </p:sp>
      <p:sp>
        <p:nvSpPr>
          <p:cNvPr id="2" name="Pravokutnik 1"/>
          <p:cNvSpPr/>
          <p:nvPr/>
        </p:nvSpPr>
        <p:spPr>
          <a:xfrm>
            <a:off x="432048" y="5670757"/>
            <a:ext cx="4572000" cy="702693"/>
          </a:xfrm>
          <a:prstGeom prst="rect">
            <a:avLst/>
          </a:prstGeom>
        </p:spPr>
        <p:txBody>
          <a:bodyPr>
            <a:spAutoFit/>
          </a:bodyPr>
          <a:lstStyle/>
          <a:p>
            <a:pPr>
              <a:lnSpc>
                <a:spcPct val="107000"/>
              </a:lnSpc>
              <a:spcAft>
                <a:spcPts val="800"/>
              </a:spcAft>
            </a:pPr>
            <a:r>
              <a:rPr lang="hr-HR" sz="1900" i="1" dirty="0">
                <a:latin typeface="Times New Roman" panose="02020603050405020304" pitchFamily="18" charset="0"/>
                <a:ea typeface="Calibri" panose="020F0502020204030204" pitchFamily="34" charset="0"/>
                <a:cs typeface="Times New Roman" panose="02020603050405020304" pitchFamily="18" charset="0"/>
              </a:rPr>
              <a:t>Sažalnica gospođe Eve </a:t>
            </a:r>
            <a:r>
              <a:rPr lang="hr-HR" sz="1900" i="1" dirty="0" err="1">
                <a:latin typeface="Times New Roman" panose="02020603050405020304" pitchFamily="18" charset="0"/>
                <a:ea typeface="Calibri" panose="020F0502020204030204" pitchFamily="34" charset="0"/>
                <a:cs typeface="Times New Roman" panose="02020603050405020304" pitchFamily="18" charset="0"/>
              </a:rPr>
              <a:t>Kuntarić</a:t>
            </a:r>
            <a:r>
              <a:rPr lang="hr-HR" sz="1900" i="1" dirty="0">
                <a:latin typeface="Times New Roman" panose="02020603050405020304" pitchFamily="18" charset="0"/>
                <a:ea typeface="Calibri" panose="020F0502020204030204" pitchFamily="34" charset="0"/>
                <a:cs typeface="Times New Roman" panose="02020603050405020304" pitchFamily="18" charset="0"/>
              </a:rPr>
              <a:t>, supruge                                                  odvjetnika iz Zagreba, 30. studenoga 1971.</a:t>
            </a:r>
            <a:endParaRPr lang="hr-HR" sz="19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711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33000">
              <a:schemeClr val="accent4">
                <a:lumMod val="5000"/>
                <a:lumOff val="95000"/>
              </a:schemeClr>
            </a:gs>
            <a:gs pos="0">
              <a:schemeClr val="accent4">
                <a:lumMod val="45000"/>
                <a:lumOff val="55000"/>
              </a:schemeClr>
            </a:gs>
            <a:gs pos="4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Pravokutnik 4"/>
          <p:cNvSpPr/>
          <p:nvPr/>
        </p:nvSpPr>
        <p:spPr>
          <a:xfrm rot="20813140">
            <a:off x="4227331" y="3444581"/>
            <a:ext cx="2837636" cy="461665"/>
          </a:xfrm>
          <a:prstGeom prst="rect">
            <a:avLst/>
          </a:prstGeom>
        </p:spPr>
        <p:txBody>
          <a:bodyPr wrap="none">
            <a:spAutoFit/>
          </a:bodyPr>
          <a:lstStyle/>
          <a:p>
            <a:r>
              <a:rPr lang="hr-HR" sz="2400" dirty="0">
                <a:solidFill>
                  <a:srgbClr val="000000"/>
                </a:solidFill>
                <a:latin typeface="Times New Roman" panose="02020603050405020304" pitchFamily="18" charset="0"/>
                <a:ea typeface="Times New Roman" panose="02020603050405020304" pitchFamily="18" charset="0"/>
              </a:rPr>
              <a:t>Što me je iznenadilo?</a:t>
            </a:r>
            <a:endParaRPr lang="hr-HR" sz="2400" dirty="0">
              <a:solidFill>
                <a:prstClr val="black"/>
              </a:solidFill>
            </a:endParaRPr>
          </a:p>
        </p:txBody>
      </p:sp>
      <p:pic>
        <p:nvPicPr>
          <p:cNvPr id="7" name="Slik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07395">
            <a:off x="689890" y="2874130"/>
            <a:ext cx="2648645" cy="2696036"/>
          </a:xfrm>
          <a:prstGeom prst="rect">
            <a:avLst/>
          </a:prstGeom>
        </p:spPr>
      </p:pic>
      <p:sp>
        <p:nvSpPr>
          <p:cNvPr id="9" name="Pravokutnik 8"/>
          <p:cNvSpPr/>
          <p:nvPr/>
        </p:nvSpPr>
        <p:spPr>
          <a:xfrm rot="21156845">
            <a:off x="3020285" y="1548948"/>
            <a:ext cx="5050299" cy="830997"/>
          </a:xfrm>
          <a:prstGeom prst="rect">
            <a:avLst/>
          </a:prstGeom>
        </p:spPr>
        <p:txBody>
          <a:bodyPr wrap="square">
            <a:spAutoFit/>
          </a:bodyPr>
          <a:lstStyle/>
          <a:p>
            <a:pPr marL="457200">
              <a:spcAft>
                <a:spcPts val="835"/>
              </a:spcAft>
            </a:pPr>
            <a:r>
              <a:rPr lang="hr-HR" sz="2400" dirty="0">
                <a:solidFill>
                  <a:srgbClr val="000000"/>
                </a:solidFill>
                <a:latin typeface="Times New Roman" panose="02020603050405020304" pitchFamily="18" charset="0"/>
                <a:ea typeface="Times New Roman" panose="02020603050405020304" pitchFamily="18" charset="0"/>
              </a:rPr>
              <a:t>Kako sam se osjećao/la slušajući o životu majke M. </a:t>
            </a:r>
            <a:r>
              <a:rPr lang="hr-HR" sz="2400" dirty="0" err="1">
                <a:solidFill>
                  <a:srgbClr val="000000"/>
                </a:solidFill>
                <a:latin typeface="Times New Roman" panose="02020603050405020304" pitchFamily="18" charset="0"/>
                <a:ea typeface="Times New Roman" panose="02020603050405020304" pitchFamily="18" charset="0"/>
              </a:rPr>
              <a:t>Amadeje</a:t>
            </a:r>
            <a:r>
              <a:rPr lang="hr-HR" sz="2400" dirty="0">
                <a:solidFill>
                  <a:srgbClr val="000000"/>
                </a:solidFill>
                <a:latin typeface="Times New Roman" panose="02020603050405020304" pitchFamily="18" charset="0"/>
                <a:ea typeface="Times New Roman" panose="02020603050405020304" pitchFamily="18" charset="0"/>
              </a:rPr>
              <a:t>? </a:t>
            </a:r>
          </a:p>
        </p:txBody>
      </p:sp>
      <p:sp>
        <p:nvSpPr>
          <p:cNvPr id="6" name="Pravokutnik 5"/>
          <p:cNvSpPr/>
          <p:nvPr/>
        </p:nvSpPr>
        <p:spPr>
          <a:xfrm>
            <a:off x="13647" y="601323"/>
            <a:ext cx="3037563" cy="830997"/>
          </a:xfrm>
          <a:prstGeom prst="rect">
            <a:avLst/>
          </a:prstGeom>
        </p:spPr>
        <p:txBody>
          <a:bodyPr wrap="square">
            <a:spAutoFit/>
          </a:bodyPr>
          <a:lstStyle/>
          <a:p>
            <a:pPr marL="457200">
              <a:spcAft>
                <a:spcPts val="835"/>
              </a:spcAft>
            </a:pPr>
            <a:r>
              <a:rPr lang="hr-HR" sz="2400" i="1" dirty="0">
                <a:solidFill>
                  <a:srgbClr val="993366"/>
                </a:solidFill>
                <a:latin typeface="Times New Roman" panose="02020603050405020304" pitchFamily="18" charset="0"/>
                <a:ea typeface="Times New Roman" panose="02020603050405020304" pitchFamily="18" charset="0"/>
              </a:rPr>
              <a:t>Odgovori na jedno                                od ovih pitanja</a:t>
            </a:r>
            <a:r>
              <a:rPr lang="hr-HR" sz="2400" i="1" dirty="0">
                <a:solidFill>
                  <a:srgbClr val="0070C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04332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400801" y="908720"/>
            <a:ext cx="8568952" cy="400110"/>
          </a:xfrm>
          <a:prstGeom prst="rect">
            <a:avLst/>
          </a:prstGeom>
        </p:spPr>
        <p:txBody>
          <a:bodyPr wrap="square">
            <a:spAutoFit/>
          </a:bodyPr>
          <a:lstStyle/>
          <a:p>
            <a:r>
              <a:rPr lang="hr-HR" sz="2000" dirty="0">
                <a:latin typeface="Times New Roman" panose="02020603050405020304" pitchFamily="18" charset="0"/>
                <a:ea typeface="Calibri" panose="020F0502020204030204" pitchFamily="34" charset="0"/>
              </a:rPr>
              <a:t>1. Koje je puno ime i prezime časne sestre koju smo sada upoznali? </a:t>
            </a:r>
            <a:endParaRPr lang="hr-HR" sz="2000" dirty="0"/>
          </a:p>
        </p:txBody>
      </p:sp>
      <p:sp>
        <p:nvSpPr>
          <p:cNvPr id="3" name="Pravokutnik 2"/>
          <p:cNvSpPr/>
          <p:nvPr/>
        </p:nvSpPr>
        <p:spPr>
          <a:xfrm>
            <a:off x="402217" y="332656"/>
            <a:ext cx="3953759" cy="461665"/>
          </a:xfrm>
          <a:prstGeom prst="rect">
            <a:avLst/>
          </a:prstGeom>
        </p:spPr>
        <p:txBody>
          <a:bodyPr wrap="square">
            <a:spAutoFit/>
          </a:bodyPr>
          <a:lstStyle/>
          <a:p>
            <a:r>
              <a:rPr lang="hr-HR" sz="2400" i="1" dirty="0">
                <a:solidFill>
                  <a:srgbClr val="008000"/>
                </a:solidFill>
                <a:latin typeface="Times New Roman" panose="02020603050405020304" pitchFamily="18" charset="0"/>
                <a:ea typeface="Calibri" panose="020F0502020204030204" pitchFamily="34" charset="0"/>
              </a:rPr>
              <a:t>Pokušaj odgovoriti na pitanja:  </a:t>
            </a:r>
            <a:endParaRPr lang="hr-HR" sz="2400" i="1" dirty="0">
              <a:solidFill>
                <a:srgbClr val="008000"/>
              </a:solidFill>
            </a:endParaRPr>
          </a:p>
        </p:txBody>
      </p:sp>
      <p:sp>
        <p:nvSpPr>
          <p:cNvPr id="4" name="Pravokutnik 3"/>
          <p:cNvSpPr/>
          <p:nvPr/>
        </p:nvSpPr>
        <p:spPr>
          <a:xfrm>
            <a:off x="5580112" y="1258994"/>
            <a:ext cx="3213380" cy="390684"/>
          </a:xfrm>
          <a:prstGeom prst="rect">
            <a:avLst/>
          </a:prstGeom>
        </p:spPr>
        <p:txBody>
          <a:bodyPr wrap="none">
            <a:spAutoFit/>
          </a:bodyPr>
          <a:lstStyle/>
          <a:p>
            <a:pPr lvl="0">
              <a:lnSpc>
                <a:spcPct val="115000"/>
              </a:lnSpc>
              <a:spcAft>
                <a:spcPts val="0"/>
              </a:spcAft>
            </a:pPr>
            <a:r>
              <a:rPr lang="hr-HR"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Majka Marija </a:t>
            </a:r>
            <a:r>
              <a:rPr lang="hr-HR"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Amadeja</a:t>
            </a:r>
            <a:r>
              <a:rPr lang="hr-HR"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Pavlović</a:t>
            </a:r>
            <a:endParaRPr lang="hr-HR"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Pravokutnik 4"/>
          <p:cNvSpPr/>
          <p:nvPr/>
        </p:nvSpPr>
        <p:spPr>
          <a:xfrm>
            <a:off x="400801" y="1599841"/>
            <a:ext cx="7534298" cy="400110"/>
          </a:xfrm>
          <a:prstGeom prst="rect">
            <a:avLst/>
          </a:prstGeom>
        </p:spPr>
        <p:txBody>
          <a:bodyPr wrap="square">
            <a:spAutoFit/>
          </a:bodyPr>
          <a:lstStyle/>
          <a:p>
            <a:r>
              <a:rPr lang="hr-HR" sz="2000" dirty="0">
                <a:latin typeface="Times New Roman" panose="02020603050405020304" pitchFamily="18" charset="0"/>
                <a:ea typeface="Calibri" panose="020F0502020204030204" pitchFamily="34" charset="0"/>
              </a:rPr>
              <a:t>2. Zašto je postala poznata u 21. stoljeću i kako su je proglasili? </a:t>
            </a:r>
            <a:endParaRPr lang="hr-HR" sz="2000" dirty="0"/>
          </a:p>
        </p:txBody>
      </p:sp>
      <p:sp>
        <p:nvSpPr>
          <p:cNvPr id="6" name="Pravokutnik 5"/>
          <p:cNvSpPr/>
          <p:nvPr/>
        </p:nvSpPr>
        <p:spPr>
          <a:xfrm>
            <a:off x="1723495" y="1970855"/>
            <a:ext cx="7420505" cy="709233"/>
          </a:xfrm>
          <a:prstGeom prst="rect">
            <a:avLst/>
          </a:prstGeom>
        </p:spPr>
        <p:txBody>
          <a:bodyPr wrap="square">
            <a:spAutoFit/>
          </a:bodyPr>
          <a:lstStyle/>
          <a:p>
            <a:pPr lvl="0">
              <a:lnSpc>
                <a:spcPct val="115000"/>
              </a:lnSpc>
              <a:spcAft>
                <a:spcPts val="0"/>
              </a:spcAft>
            </a:pPr>
            <a:r>
              <a:rPr lang="hr-HR"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Zbog hrabrog zalaganja za život i dostojanstvo svake ljudske osobe u Drugom svjetskom ratu, a proglašena je „Pravednicom među narodima“.</a:t>
            </a:r>
            <a:endParaRPr lang="hr-HR"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Pravokutnik 6"/>
          <p:cNvSpPr/>
          <p:nvPr/>
        </p:nvSpPr>
        <p:spPr>
          <a:xfrm>
            <a:off x="541333" y="2708291"/>
            <a:ext cx="6398208" cy="400110"/>
          </a:xfrm>
          <a:prstGeom prst="rect">
            <a:avLst/>
          </a:prstGeom>
        </p:spPr>
        <p:txBody>
          <a:bodyPr wrap="square">
            <a:spAutoFit/>
          </a:bodyPr>
          <a:lstStyle/>
          <a:p>
            <a:r>
              <a:rPr lang="hr-HR" sz="2000" dirty="0">
                <a:latin typeface="Times New Roman" panose="02020603050405020304" pitchFamily="18" charset="0"/>
                <a:ea typeface="Calibri" panose="020F0502020204030204" pitchFamily="34" charset="0"/>
              </a:rPr>
              <a:t>3. Gdje je i kada rođena majka M. </a:t>
            </a:r>
            <a:r>
              <a:rPr lang="hr-HR" sz="2000" dirty="0" err="1">
                <a:latin typeface="Times New Roman" panose="02020603050405020304" pitchFamily="18" charset="0"/>
                <a:ea typeface="Calibri" panose="020F0502020204030204" pitchFamily="34" charset="0"/>
              </a:rPr>
              <a:t>Amadeja</a:t>
            </a:r>
            <a:r>
              <a:rPr lang="hr-HR" sz="2000" dirty="0">
                <a:latin typeface="Times New Roman" panose="02020603050405020304" pitchFamily="18" charset="0"/>
                <a:ea typeface="Calibri" panose="020F0502020204030204" pitchFamily="34" charset="0"/>
              </a:rPr>
              <a:t>? </a:t>
            </a:r>
            <a:endParaRPr lang="hr-HR" sz="2000" dirty="0"/>
          </a:p>
        </p:txBody>
      </p:sp>
      <p:sp>
        <p:nvSpPr>
          <p:cNvPr id="8" name="Pravokutnik 7"/>
          <p:cNvSpPr/>
          <p:nvPr/>
        </p:nvSpPr>
        <p:spPr>
          <a:xfrm>
            <a:off x="5121039" y="2988338"/>
            <a:ext cx="2566278" cy="369332"/>
          </a:xfrm>
          <a:prstGeom prst="rect">
            <a:avLst/>
          </a:prstGeom>
        </p:spPr>
        <p:txBody>
          <a:bodyPr wrap="square">
            <a:spAutoFit/>
          </a:bodyPr>
          <a:lstStyle/>
          <a:p>
            <a:r>
              <a:rPr lang="hr-HR" i="1" dirty="0">
                <a:solidFill>
                  <a:srgbClr val="C00000"/>
                </a:solidFill>
                <a:latin typeface="Times New Roman" panose="02020603050405020304" pitchFamily="18" charset="0"/>
                <a:ea typeface="Calibri" panose="020F0502020204030204" pitchFamily="34" charset="0"/>
              </a:rPr>
              <a:t>Petrovaradin, 28. I. 1895. </a:t>
            </a:r>
            <a:endParaRPr lang="hr-HR" dirty="0">
              <a:solidFill>
                <a:srgbClr val="C00000"/>
              </a:solidFill>
            </a:endParaRPr>
          </a:p>
        </p:txBody>
      </p:sp>
      <p:sp>
        <p:nvSpPr>
          <p:cNvPr id="9" name="Pravokutnik 8"/>
          <p:cNvSpPr/>
          <p:nvPr/>
        </p:nvSpPr>
        <p:spPr>
          <a:xfrm>
            <a:off x="493350" y="3301402"/>
            <a:ext cx="8339795" cy="400110"/>
          </a:xfrm>
          <a:prstGeom prst="rect">
            <a:avLst/>
          </a:prstGeom>
        </p:spPr>
        <p:txBody>
          <a:bodyPr wrap="square">
            <a:spAutoFit/>
          </a:bodyPr>
          <a:lstStyle/>
          <a:p>
            <a:r>
              <a:rPr lang="hr-HR" sz="2000" dirty="0">
                <a:latin typeface="Times New Roman" panose="02020603050405020304" pitchFamily="18" charset="0"/>
                <a:ea typeface="Calibri" panose="020F0502020204030204" pitchFamily="34" charset="0"/>
              </a:rPr>
              <a:t>4. Opiši s nekoliko riječi majku M. </a:t>
            </a:r>
            <a:r>
              <a:rPr lang="hr-HR" sz="2000" dirty="0" err="1">
                <a:latin typeface="Times New Roman" panose="02020603050405020304" pitchFamily="18" charset="0"/>
                <a:ea typeface="Calibri" panose="020F0502020204030204" pitchFamily="34" charset="0"/>
              </a:rPr>
              <a:t>Amadeju</a:t>
            </a:r>
            <a:r>
              <a:rPr lang="hr-HR" sz="2000" dirty="0">
                <a:latin typeface="Times New Roman" panose="02020603050405020304" pitchFamily="18" charset="0"/>
                <a:ea typeface="Calibri" panose="020F0502020204030204" pitchFamily="34" charset="0"/>
              </a:rPr>
              <a:t> kao djevojčicu. </a:t>
            </a:r>
            <a:endParaRPr lang="hr-HR" sz="2000" dirty="0"/>
          </a:p>
        </p:txBody>
      </p:sp>
      <p:sp>
        <p:nvSpPr>
          <p:cNvPr id="10" name="Pravokutnik 9"/>
          <p:cNvSpPr/>
          <p:nvPr/>
        </p:nvSpPr>
        <p:spPr>
          <a:xfrm>
            <a:off x="1789558" y="3743192"/>
            <a:ext cx="7315738" cy="410882"/>
          </a:xfrm>
          <a:prstGeom prst="rect">
            <a:avLst/>
          </a:prstGeom>
        </p:spPr>
        <p:txBody>
          <a:bodyPr wrap="square">
            <a:spAutoFit/>
          </a:bodyPr>
          <a:lstStyle/>
          <a:p>
            <a:pPr lvl="0">
              <a:lnSpc>
                <a:spcPct val="115000"/>
              </a:lnSpc>
              <a:spcAft>
                <a:spcPts val="0"/>
              </a:spcAft>
            </a:pPr>
            <a:r>
              <a:rPr lang="hr-HR"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Živahna, nestašna, razigrana, nije posebno pobožna. Osobito privržena tati.</a:t>
            </a:r>
            <a:endParaRPr lang="hr-HR"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Pravokutnik 12"/>
          <p:cNvSpPr/>
          <p:nvPr/>
        </p:nvSpPr>
        <p:spPr>
          <a:xfrm>
            <a:off x="3491880" y="4577908"/>
            <a:ext cx="5988238" cy="390684"/>
          </a:xfrm>
          <a:prstGeom prst="rect">
            <a:avLst/>
          </a:prstGeom>
        </p:spPr>
        <p:txBody>
          <a:bodyPr wrap="square">
            <a:spAutoFit/>
          </a:bodyPr>
          <a:lstStyle/>
          <a:p>
            <a:pPr lvl="0">
              <a:lnSpc>
                <a:spcPct val="115000"/>
              </a:lnSpc>
              <a:spcAft>
                <a:spcPts val="0"/>
              </a:spcAft>
            </a:pPr>
            <a:r>
              <a:rPr lang="hr-HR"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Prema Srcu Isusovu i sv. Alojziju, a kao sestra sv. Josipu.</a:t>
            </a:r>
            <a:endParaRPr lang="hr-HR"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Pravokutnik 13"/>
          <p:cNvSpPr/>
          <p:nvPr/>
        </p:nvSpPr>
        <p:spPr>
          <a:xfrm>
            <a:off x="541333" y="4189514"/>
            <a:ext cx="8466743" cy="400110"/>
          </a:xfrm>
          <a:prstGeom prst="rect">
            <a:avLst/>
          </a:prstGeom>
        </p:spPr>
        <p:txBody>
          <a:bodyPr wrap="square">
            <a:spAutoFit/>
          </a:bodyPr>
          <a:lstStyle/>
          <a:p>
            <a:r>
              <a:rPr lang="hr-HR" sz="2000" dirty="0">
                <a:latin typeface="Times New Roman" panose="02020603050405020304" pitchFamily="18" charset="0"/>
                <a:ea typeface="Calibri" panose="020F0502020204030204" pitchFamily="34" charset="0"/>
              </a:rPr>
              <a:t>5. Prema kome je njegovala posebnu pobožnost? </a:t>
            </a:r>
            <a:endParaRPr lang="hr-HR" sz="2000" dirty="0"/>
          </a:p>
        </p:txBody>
      </p:sp>
      <p:sp>
        <p:nvSpPr>
          <p:cNvPr id="15" name="Pravokutnik 14"/>
          <p:cNvSpPr/>
          <p:nvPr/>
        </p:nvSpPr>
        <p:spPr>
          <a:xfrm>
            <a:off x="493067" y="4968592"/>
            <a:ext cx="8612229" cy="423834"/>
          </a:xfrm>
          <a:prstGeom prst="rect">
            <a:avLst/>
          </a:prstGeom>
        </p:spPr>
        <p:txBody>
          <a:bodyPr wrap="square">
            <a:spAutoFit/>
          </a:bodyPr>
          <a:lstStyle/>
          <a:p>
            <a:pPr lvl="0">
              <a:lnSpc>
                <a:spcPct val="115000"/>
              </a:lnSpc>
              <a:spcAft>
                <a:spcPts val="0"/>
              </a:spcAft>
            </a:pPr>
            <a:r>
              <a:rPr lang="hr-HR" sz="2000" dirty="0">
                <a:latin typeface="Times New Roman" panose="02020603050405020304" pitchFamily="18" charset="0"/>
                <a:ea typeface="Calibri" panose="020F0502020204030204" pitchFamily="34" charset="0"/>
                <a:cs typeface="Times New Roman" panose="02020603050405020304" pitchFamily="18" charset="0"/>
              </a:rPr>
              <a:t>6. Dovrši rečenicu: „Po završetku škole u 17. godini radila je kao č-------- u Z-----.</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Pravokutnik 15"/>
          <p:cNvSpPr/>
          <p:nvPr/>
        </p:nvSpPr>
        <p:spPr>
          <a:xfrm>
            <a:off x="506498" y="5645192"/>
            <a:ext cx="4738798" cy="400110"/>
          </a:xfrm>
          <a:prstGeom prst="rect">
            <a:avLst/>
          </a:prstGeom>
        </p:spPr>
        <p:txBody>
          <a:bodyPr wrap="none">
            <a:spAutoFit/>
          </a:bodyPr>
          <a:lstStyle/>
          <a:p>
            <a:r>
              <a:rPr lang="hr-HR" sz="2000" dirty="0">
                <a:latin typeface="Times New Roman" panose="02020603050405020304" pitchFamily="18" charset="0"/>
                <a:ea typeface="Calibri" panose="020F0502020204030204" pitchFamily="34" charset="0"/>
              </a:rPr>
              <a:t>7. Drugi svjetski rat trajao je od ---- do ----? </a:t>
            </a:r>
            <a:endParaRPr lang="hr-HR" sz="2000" dirty="0"/>
          </a:p>
        </p:txBody>
      </p:sp>
      <p:sp>
        <p:nvSpPr>
          <p:cNvPr id="17" name="Pravokutnik 16"/>
          <p:cNvSpPr/>
          <p:nvPr/>
        </p:nvSpPr>
        <p:spPr>
          <a:xfrm>
            <a:off x="6415837" y="5424614"/>
            <a:ext cx="2221665" cy="374077"/>
          </a:xfrm>
          <a:prstGeom prst="rect">
            <a:avLst/>
          </a:prstGeom>
        </p:spPr>
        <p:txBody>
          <a:bodyPr wrap="square">
            <a:spAutoFit/>
          </a:bodyPr>
          <a:lstStyle/>
          <a:p>
            <a:pPr>
              <a:lnSpc>
                <a:spcPct val="107000"/>
              </a:lnSpc>
              <a:spcAft>
                <a:spcPts val="800"/>
              </a:spcAft>
            </a:pPr>
            <a:r>
              <a:rPr lang="hr-HR"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Činovnica u Zemunu</a:t>
            </a:r>
            <a:endParaRPr lang="hr-HR"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Pravokutnik 17"/>
          <p:cNvSpPr/>
          <p:nvPr/>
        </p:nvSpPr>
        <p:spPr>
          <a:xfrm>
            <a:off x="5129801" y="5949280"/>
            <a:ext cx="1748010" cy="369332"/>
          </a:xfrm>
          <a:prstGeom prst="rect">
            <a:avLst/>
          </a:prstGeom>
        </p:spPr>
        <p:txBody>
          <a:bodyPr wrap="square">
            <a:spAutoFit/>
          </a:bodyPr>
          <a:lstStyle/>
          <a:p>
            <a:r>
              <a:rPr lang="hr-HR" i="1" dirty="0">
                <a:solidFill>
                  <a:srgbClr val="C00000"/>
                </a:solidFill>
                <a:latin typeface="Times New Roman" panose="02020603050405020304" pitchFamily="18" charset="0"/>
                <a:ea typeface="Calibri" panose="020F0502020204030204" pitchFamily="34" charset="0"/>
              </a:rPr>
              <a:t>1939. do 1945.</a:t>
            </a:r>
            <a:endParaRPr lang="hr-HR" dirty="0">
              <a:solidFill>
                <a:srgbClr val="C00000"/>
              </a:solidFill>
            </a:endParaRPr>
          </a:p>
        </p:txBody>
      </p:sp>
    </p:spTree>
    <p:extLst>
      <p:ext uri="{BB962C8B-B14F-4D97-AF65-F5344CB8AC3E}">
        <p14:creationId xmlns:p14="http://schemas.microsoft.com/office/powerpoint/2010/main" val="37638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3" grpId="0"/>
      <p:bldP spid="14" grpId="0"/>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254097" y="459793"/>
            <a:ext cx="8892480" cy="400110"/>
          </a:xfrm>
          <a:prstGeom prst="rect">
            <a:avLst/>
          </a:prstGeom>
        </p:spPr>
        <p:txBody>
          <a:bodyPr wrap="square">
            <a:spAutoFit/>
          </a:bodyPr>
          <a:lstStyle/>
          <a:p>
            <a:r>
              <a:rPr lang="hr-HR" sz="2000" dirty="0">
                <a:latin typeface="Times New Roman" panose="02020603050405020304" pitchFamily="18" charset="0"/>
                <a:ea typeface="Calibri" panose="020F0502020204030204" pitchFamily="34" charset="0"/>
              </a:rPr>
              <a:t>9. Majka M. </a:t>
            </a:r>
            <a:r>
              <a:rPr lang="hr-HR" sz="2000" dirty="0" err="1">
                <a:latin typeface="Times New Roman" panose="02020603050405020304" pitchFamily="18" charset="0"/>
                <a:ea typeface="Calibri" panose="020F0502020204030204" pitchFamily="34" charset="0"/>
              </a:rPr>
              <a:t>Amadeja</a:t>
            </a:r>
            <a:r>
              <a:rPr lang="hr-HR" sz="2000" dirty="0">
                <a:latin typeface="Times New Roman" panose="02020603050405020304" pitchFamily="18" charset="0"/>
                <a:ea typeface="Calibri" panose="020F0502020204030204" pitchFamily="34" charset="0"/>
              </a:rPr>
              <a:t> vršila je službu provincijalne poglavarice od ---- do ---- (god.)</a:t>
            </a:r>
            <a:endParaRPr lang="hr-HR" sz="2000" dirty="0"/>
          </a:p>
        </p:txBody>
      </p:sp>
      <p:sp>
        <p:nvSpPr>
          <p:cNvPr id="3" name="Pravokutnik 2"/>
          <p:cNvSpPr/>
          <p:nvPr/>
        </p:nvSpPr>
        <p:spPr>
          <a:xfrm>
            <a:off x="6919342" y="781579"/>
            <a:ext cx="1569660" cy="369332"/>
          </a:xfrm>
          <a:prstGeom prst="rect">
            <a:avLst/>
          </a:prstGeom>
        </p:spPr>
        <p:txBody>
          <a:bodyPr wrap="none">
            <a:spAutoFit/>
          </a:bodyPr>
          <a:lstStyle/>
          <a:p>
            <a:r>
              <a:rPr lang="hr-HR" i="1" dirty="0">
                <a:solidFill>
                  <a:srgbClr val="C00000"/>
                </a:solidFill>
                <a:latin typeface="Times New Roman" panose="02020603050405020304" pitchFamily="18" charset="0"/>
                <a:ea typeface="Calibri" panose="020F0502020204030204" pitchFamily="34" charset="0"/>
              </a:rPr>
              <a:t>1943. do 1955.</a:t>
            </a:r>
            <a:endParaRPr lang="hr-HR" dirty="0">
              <a:solidFill>
                <a:srgbClr val="C00000"/>
              </a:solidFill>
            </a:endParaRPr>
          </a:p>
        </p:txBody>
      </p:sp>
      <p:sp>
        <p:nvSpPr>
          <p:cNvPr id="4" name="Pravokutnik 3"/>
          <p:cNvSpPr/>
          <p:nvPr/>
        </p:nvSpPr>
        <p:spPr>
          <a:xfrm>
            <a:off x="251520" y="2118123"/>
            <a:ext cx="8496944" cy="707886"/>
          </a:xfrm>
          <a:prstGeom prst="rect">
            <a:avLst/>
          </a:prstGeom>
        </p:spPr>
        <p:txBody>
          <a:bodyPr wrap="square">
            <a:spAutoFit/>
          </a:bodyPr>
          <a:lstStyle/>
          <a:p>
            <a:r>
              <a:rPr lang="hr-HR" sz="2000" dirty="0">
                <a:latin typeface="Times New Roman" panose="02020603050405020304" pitchFamily="18" charset="0"/>
                <a:ea typeface="Calibri" panose="020F0502020204030204" pitchFamily="34" charset="0"/>
              </a:rPr>
              <a:t>11. Kako se zvala djevojčica koju je majka </a:t>
            </a:r>
            <a:r>
              <a:rPr lang="hr-HR" sz="2000" dirty="0" err="1">
                <a:latin typeface="Times New Roman" panose="02020603050405020304" pitchFamily="18" charset="0"/>
                <a:ea typeface="Calibri" panose="020F0502020204030204" pitchFamily="34" charset="0"/>
              </a:rPr>
              <a:t>Amadeja</a:t>
            </a:r>
            <a:r>
              <a:rPr lang="hr-HR" sz="2000" dirty="0">
                <a:latin typeface="Times New Roman" panose="02020603050405020304" pitchFamily="18" charset="0"/>
                <a:ea typeface="Calibri" panose="020F0502020204030204" pitchFamily="34" charset="0"/>
              </a:rPr>
              <a:t> spasila? U kakvoj je djevojčica bila opasnosti? </a:t>
            </a:r>
            <a:endParaRPr lang="hr-HR" sz="2000" dirty="0"/>
          </a:p>
        </p:txBody>
      </p:sp>
      <p:sp>
        <p:nvSpPr>
          <p:cNvPr id="5" name="Pravokutnik 4"/>
          <p:cNvSpPr/>
          <p:nvPr/>
        </p:nvSpPr>
        <p:spPr>
          <a:xfrm>
            <a:off x="1907704" y="2798099"/>
            <a:ext cx="7056784" cy="390684"/>
          </a:xfrm>
          <a:prstGeom prst="rect">
            <a:avLst/>
          </a:prstGeom>
        </p:spPr>
        <p:txBody>
          <a:bodyPr wrap="square">
            <a:spAutoFit/>
          </a:bodyPr>
          <a:lstStyle/>
          <a:p>
            <a:pPr lvl="0">
              <a:lnSpc>
                <a:spcPct val="115000"/>
              </a:lnSpc>
              <a:spcAft>
                <a:spcPts val="0"/>
              </a:spcAft>
            </a:pPr>
            <a:r>
              <a:rPr lang="hr-HR"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Zdenka </a:t>
            </a:r>
            <a:r>
              <a:rPr lang="hr-HR"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Grünbaum</a:t>
            </a:r>
            <a:r>
              <a:rPr lang="hr-HR"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spašena je od smrti jer su Židovi tada bili proganjani.  </a:t>
            </a:r>
            <a:endParaRPr lang="hr-HR"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Slik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71003">
            <a:off x="5651160" y="3269855"/>
            <a:ext cx="2574862" cy="356088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Pravokutnik 7"/>
          <p:cNvSpPr/>
          <p:nvPr/>
        </p:nvSpPr>
        <p:spPr>
          <a:xfrm>
            <a:off x="251520" y="1124298"/>
            <a:ext cx="8892480" cy="446276"/>
          </a:xfrm>
          <a:prstGeom prst="rect">
            <a:avLst/>
          </a:prstGeom>
        </p:spPr>
        <p:txBody>
          <a:bodyPr wrap="square">
            <a:spAutoFit/>
          </a:bodyPr>
          <a:lstStyle/>
          <a:p>
            <a:pPr lvl="0">
              <a:lnSpc>
                <a:spcPct val="115000"/>
              </a:lnSpc>
              <a:spcAft>
                <a:spcPts val="0"/>
              </a:spcAft>
            </a:pPr>
            <a:r>
              <a:rPr lang="hr-HR" sz="2000" dirty="0">
                <a:latin typeface="Times New Roman" panose="02020603050405020304" pitchFamily="18" charset="0"/>
                <a:ea typeface="Calibri" panose="020F0502020204030204" pitchFamily="34" charset="0"/>
                <a:cs typeface="Times New Roman" panose="02020603050405020304" pitchFamily="18" charset="0"/>
              </a:rPr>
              <a:t>10. Opiši povijesne okolnosti u kojima je živjela i djelovala majka M. </a:t>
            </a:r>
            <a:r>
              <a:rPr lang="hr-HR" sz="2000" dirty="0" err="1">
                <a:latin typeface="Times New Roman" panose="02020603050405020304" pitchFamily="18" charset="0"/>
                <a:ea typeface="Calibri" panose="020F0502020204030204" pitchFamily="34" charset="0"/>
                <a:cs typeface="Times New Roman" panose="02020603050405020304" pitchFamily="18" charset="0"/>
              </a:rPr>
              <a:t>Amadeja</a:t>
            </a:r>
            <a:r>
              <a:rPr lang="hr-HR" sz="2000" dirty="0">
                <a:latin typeface="Times New Roman" panose="02020603050405020304" pitchFamily="18" charset="0"/>
                <a:ea typeface="Calibri" panose="020F0502020204030204" pitchFamily="34" charset="0"/>
                <a:cs typeface="Times New Roman" panose="02020603050405020304" pitchFamily="18" charset="0"/>
              </a:rPr>
              <a:t>.  </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ravokutnik 8"/>
          <p:cNvSpPr/>
          <p:nvPr/>
        </p:nvSpPr>
        <p:spPr>
          <a:xfrm>
            <a:off x="611560" y="1511970"/>
            <a:ext cx="8424936" cy="646331"/>
          </a:xfrm>
          <a:prstGeom prst="rect">
            <a:avLst/>
          </a:prstGeom>
        </p:spPr>
        <p:txBody>
          <a:bodyPr wrap="square">
            <a:spAutoFit/>
          </a:bodyPr>
          <a:lstStyle/>
          <a:p>
            <a:pPr lvl="0"/>
            <a:r>
              <a:rPr lang="hr-HR"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To je vrijeme velikih progona Židova i svatko tko im je pomagao kažnjavao se smrću. </a:t>
            </a:r>
            <a:endParaRPr lang="hr-HR" sz="1400" dirty="0">
              <a:solidFill>
                <a:srgbClr val="3366FF"/>
              </a:solidFill>
              <a:latin typeface="Times New Roman" panose="02020603050405020304" pitchFamily="18" charset="0"/>
              <a:cs typeface="Times New Roman" panose="02020603050405020304" pitchFamily="18" charset="0"/>
            </a:endParaRPr>
          </a:p>
          <a:p>
            <a:endParaRPr lang="hr-HR" dirty="0">
              <a:solidFill>
                <a:srgbClr val="C00000"/>
              </a:solidFill>
            </a:endParaRPr>
          </a:p>
        </p:txBody>
      </p:sp>
      <p:pic>
        <p:nvPicPr>
          <p:cNvPr id="10" name="Slik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50169">
            <a:off x="3556386" y="4308777"/>
            <a:ext cx="1977389" cy="1483041"/>
          </a:xfrm>
          <a:prstGeom prst="rect">
            <a:avLst/>
          </a:prstGeom>
        </p:spPr>
      </p:pic>
      <p:pic>
        <p:nvPicPr>
          <p:cNvPr id="11" name="Picture 2" descr="New Pag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57199">
            <a:off x="409816" y="4354940"/>
            <a:ext cx="2779750" cy="1081014"/>
          </a:xfrm>
          <a:prstGeom prst="rect">
            <a:avLst/>
          </a:prstGeom>
          <a:noFill/>
          <a:extLst>
            <a:ext uri="{909E8E84-426E-40DD-AFC4-6F175D3DCCD1}">
              <a14:hiddenFill xmlns:a14="http://schemas.microsoft.com/office/drawing/2010/main">
                <a:solidFill>
                  <a:srgbClr val="FFFFFF"/>
                </a:solidFill>
              </a14:hiddenFill>
            </a:ext>
          </a:extLst>
        </p:spPr>
      </p:pic>
      <p:sp>
        <p:nvSpPr>
          <p:cNvPr id="12" name="Pravokutnik 11"/>
          <p:cNvSpPr/>
          <p:nvPr/>
        </p:nvSpPr>
        <p:spPr>
          <a:xfrm>
            <a:off x="107504" y="6244598"/>
            <a:ext cx="5095085" cy="400110"/>
          </a:xfrm>
          <a:prstGeom prst="rect">
            <a:avLst/>
          </a:prstGeom>
        </p:spPr>
        <p:txBody>
          <a:bodyPr wrap="square">
            <a:spAutoFit/>
          </a:bodyPr>
          <a:lstStyle/>
          <a:p>
            <a:r>
              <a:rPr lang="hr-HR" sz="2000" i="1" dirty="0">
                <a:solidFill>
                  <a:srgbClr val="002060"/>
                </a:solidFill>
                <a:ea typeface="Calibri" panose="020F0502020204030204" pitchFamily="34" charset="0"/>
              </a:rPr>
              <a:t>U idućim slajdovima odabrati  aktivnosti po želji</a:t>
            </a:r>
            <a:endParaRPr lang="hr-HR" sz="2000" i="1" dirty="0">
              <a:solidFill>
                <a:srgbClr val="002060"/>
              </a:solidFill>
            </a:endParaRPr>
          </a:p>
        </p:txBody>
      </p:sp>
    </p:spTree>
    <p:extLst>
      <p:ext uri="{BB962C8B-B14F-4D97-AF65-F5344CB8AC3E}">
        <p14:creationId xmlns:p14="http://schemas.microsoft.com/office/powerpoint/2010/main" val="154191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4303745" y="435360"/>
            <a:ext cx="4608512" cy="6583918"/>
          </a:xfrm>
          <a:prstGeom prst="rect">
            <a:avLst/>
          </a:prstGeom>
        </p:spPr>
        <p:txBody>
          <a:bodyPr wrap="square">
            <a:spAutoFit/>
          </a:bodyPr>
          <a:lstStyle/>
          <a:p>
            <a:pPr>
              <a:lnSpc>
                <a:spcPct val="107000"/>
              </a:lnSpc>
              <a:spcAft>
                <a:spcPts val="600"/>
              </a:spcAft>
            </a:pPr>
            <a:r>
              <a:rPr lang="hr-HR" sz="1350" dirty="0">
                <a:solidFill>
                  <a:prstClr val="black"/>
                </a:solidFill>
                <a:ea typeface="Calibri" panose="020F0502020204030204" pitchFamily="34" charset="0"/>
                <a:cs typeface="Times New Roman" panose="02020603050405020304" pitchFamily="18" charset="0"/>
              </a:rPr>
              <a:t> </a:t>
            </a:r>
            <a:endParaRPr lang="hr-HR" sz="1050" dirty="0">
              <a:solidFill>
                <a:prstClr val="black"/>
              </a:solidFill>
              <a:ea typeface="Calibri" panose="020F0502020204030204" pitchFamily="34" charset="0"/>
              <a:cs typeface="Times New Roman" panose="02020603050405020304" pitchFamily="18" charset="0"/>
            </a:endParaRPr>
          </a:p>
          <a:p>
            <a:pPr>
              <a:lnSpc>
                <a:spcPct val="107000"/>
              </a:lnSpc>
              <a:spcAft>
                <a:spcPts val="600"/>
              </a:spcAft>
            </a:pPr>
            <a:r>
              <a:rPr lang="hr-HR" dirty="0">
                <a:solidFill>
                  <a:prstClr val="black"/>
                </a:solidFill>
                <a:ea typeface="Calibri" panose="020F0502020204030204" pitchFamily="34" charset="0"/>
                <a:cs typeface="Times New Roman" panose="02020603050405020304" pitchFamily="18" charset="0"/>
              </a:rPr>
              <a:t>Pobožna Srcu Isusovu.</a:t>
            </a:r>
          </a:p>
          <a:p>
            <a:pPr>
              <a:lnSpc>
                <a:spcPct val="107000"/>
              </a:lnSpc>
              <a:spcAft>
                <a:spcPts val="600"/>
              </a:spcAft>
            </a:pPr>
            <a:r>
              <a:rPr lang="hr-HR" dirty="0">
                <a:solidFill>
                  <a:prstClr val="black"/>
                </a:solidFill>
                <a:ea typeface="Calibri" panose="020F0502020204030204" pitchFamily="34" charset="0"/>
                <a:cs typeface="Times New Roman" panose="02020603050405020304" pitchFamily="18" charset="0"/>
              </a:rPr>
              <a:t>Jaka i u </a:t>
            </a:r>
            <a:r>
              <a:rPr lang="hr-HR" dirty="0">
                <a:solidFill>
                  <a:srgbClr val="000000"/>
                </a:solidFill>
                <a:ea typeface="Calibri" panose="020F0502020204030204" pitchFamily="34" charset="0"/>
                <a:cs typeface="Times New Roman" panose="02020603050405020304" pitchFamily="18" charset="0"/>
              </a:rPr>
              <a:t>najtežim danima Drugog svjetskog rata.</a:t>
            </a:r>
            <a:endParaRPr lang="hr-HR" dirty="0">
              <a:solidFill>
                <a:prstClr val="black"/>
              </a:solidFill>
              <a:ea typeface="Calibri" panose="020F0502020204030204" pitchFamily="34" charset="0"/>
              <a:cs typeface="Times New Roman" panose="02020603050405020304" pitchFamily="18" charset="0"/>
            </a:endParaRPr>
          </a:p>
          <a:p>
            <a:pPr>
              <a:lnSpc>
                <a:spcPct val="107000"/>
              </a:lnSpc>
              <a:spcAft>
                <a:spcPts val="600"/>
              </a:spcAft>
            </a:pPr>
            <a:r>
              <a:rPr lang="hr-HR" dirty="0">
                <a:solidFill>
                  <a:prstClr val="black"/>
                </a:solidFill>
                <a:ea typeface="Calibri" panose="020F0502020204030204" pitchFamily="34" charset="0"/>
                <a:cs typeface="Times New Roman" panose="02020603050405020304" pitchFamily="18" charset="0"/>
              </a:rPr>
              <a:t>Mala „prefriganka“.</a:t>
            </a:r>
          </a:p>
          <a:p>
            <a:pPr>
              <a:lnSpc>
                <a:spcPct val="107000"/>
              </a:lnSpc>
              <a:spcAft>
                <a:spcPts val="600"/>
              </a:spcAft>
            </a:pPr>
            <a:r>
              <a:rPr lang="hr-HR" dirty="0">
                <a:solidFill>
                  <a:prstClr val="black"/>
                </a:solidFill>
                <a:ea typeface="Calibri" panose="020F0502020204030204" pitchFamily="34" charset="0"/>
                <a:cs typeface="Times New Roman" panose="02020603050405020304" pitchFamily="18" charset="0"/>
              </a:rPr>
              <a:t>Ispunjena ljubavlju prema Bogu i bližnjemu.</a:t>
            </a:r>
          </a:p>
          <a:p>
            <a:pPr>
              <a:lnSpc>
                <a:spcPct val="107000"/>
              </a:lnSpc>
              <a:spcAft>
                <a:spcPts val="600"/>
              </a:spcAft>
            </a:pPr>
            <a:r>
              <a:rPr lang="hr-HR" dirty="0">
                <a:solidFill>
                  <a:prstClr val="black"/>
                </a:solidFill>
                <a:ea typeface="Calibri" panose="020F0502020204030204" pitchFamily="34" charset="0"/>
                <a:cs typeface="Times New Roman" panose="02020603050405020304" pitchFamily="18" charset="0"/>
              </a:rPr>
              <a:t>Nije posebno pobožna.</a:t>
            </a:r>
          </a:p>
          <a:p>
            <a:pPr>
              <a:lnSpc>
                <a:spcPct val="107000"/>
              </a:lnSpc>
              <a:spcAft>
                <a:spcPts val="600"/>
              </a:spcAft>
            </a:pPr>
            <a:r>
              <a:rPr lang="hr-HR" dirty="0">
                <a:solidFill>
                  <a:prstClr val="black"/>
                </a:solidFill>
                <a:ea typeface="Calibri" panose="020F0502020204030204" pitchFamily="34" charset="0"/>
                <a:cs typeface="Times New Roman" panose="02020603050405020304" pitchFamily="18" charset="0"/>
              </a:rPr>
              <a:t>Posebno privržena tati.</a:t>
            </a:r>
          </a:p>
          <a:p>
            <a:pPr>
              <a:lnSpc>
                <a:spcPct val="107000"/>
              </a:lnSpc>
              <a:spcAft>
                <a:spcPts val="600"/>
              </a:spcAft>
            </a:pPr>
            <a:r>
              <a:rPr lang="hr-HR" dirty="0">
                <a:solidFill>
                  <a:prstClr val="black"/>
                </a:solidFill>
                <a:ea typeface="Calibri" panose="020F0502020204030204" pitchFamily="34" charset="0"/>
                <a:cs typeface="Times New Roman" panose="02020603050405020304" pitchFamily="18" charset="0"/>
              </a:rPr>
              <a:t>Radi u školi.</a:t>
            </a:r>
          </a:p>
          <a:p>
            <a:pPr>
              <a:lnSpc>
                <a:spcPct val="107000"/>
              </a:lnSpc>
              <a:spcAft>
                <a:spcPts val="600"/>
              </a:spcAft>
            </a:pPr>
            <a:r>
              <a:rPr lang="hr-HR" dirty="0">
                <a:solidFill>
                  <a:prstClr val="black"/>
                </a:solidFill>
                <a:ea typeface="Calibri" panose="020F0502020204030204" pitchFamily="34" charset="0"/>
                <a:cs typeface="Times New Roman" panose="02020603050405020304" pitchFamily="18" charset="0"/>
              </a:rPr>
              <a:t>Izabrana za Provincijalnu poglavaricu.</a:t>
            </a:r>
          </a:p>
          <a:p>
            <a:pPr>
              <a:lnSpc>
                <a:spcPct val="107000"/>
              </a:lnSpc>
              <a:spcAft>
                <a:spcPts val="600"/>
              </a:spcAft>
            </a:pPr>
            <a:r>
              <a:rPr lang="hr-HR" dirty="0">
                <a:solidFill>
                  <a:prstClr val="black"/>
                </a:solidFill>
                <a:ea typeface="Calibri" panose="020F0502020204030204" pitchFamily="34" charset="0"/>
                <a:cs typeface="Times New Roman" panose="02020603050405020304" pitchFamily="18" charset="0"/>
              </a:rPr>
              <a:t>S</a:t>
            </a:r>
            <a:r>
              <a:rPr lang="hr-HR" dirty="0">
                <a:solidFill>
                  <a:srgbClr val="000000"/>
                </a:solidFill>
                <a:ea typeface="Calibri" panose="020F0502020204030204" pitchFamily="34" charset="0"/>
                <a:cs typeface="Times New Roman" panose="02020603050405020304" pitchFamily="18" charset="0"/>
              </a:rPr>
              <a:t>pasila život židovske djevojčice                                                                                                       drugih židovskih žena iz đakovačkoga logora.</a:t>
            </a:r>
            <a:endParaRPr lang="hr-HR" dirty="0">
              <a:solidFill>
                <a:prstClr val="black"/>
              </a:solidFill>
              <a:ea typeface="Calibri" panose="020F0502020204030204" pitchFamily="34" charset="0"/>
              <a:cs typeface="Times New Roman" panose="02020603050405020304" pitchFamily="18" charset="0"/>
            </a:endParaRPr>
          </a:p>
          <a:p>
            <a:pPr>
              <a:lnSpc>
                <a:spcPct val="107000"/>
              </a:lnSpc>
              <a:spcAft>
                <a:spcPts val="600"/>
              </a:spcAft>
            </a:pPr>
            <a:r>
              <a:rPr lang="hr-HR" dirty="0">
                <a:solidFill>
                  <a:prstClr val="black"/>
                </a:solidFill>
                <a:ea typeface="Calibri" panose="020F0502020204030204" pitchFamily="34" charset="0"/>
                <a:cs typeface="Times New Roman" panose="02020603050405020304" pitchFamily="18" charset="0"/>
              </a:rPr>
              <a:t>Radi kao činovnica u Zemunu.</a:t>
            </a:r>
          </a:p>
          <a:p>
            <a:pPr>
              <a:lnSpc>
                <a:spcPct val="107000"/>
              </a:lnSpc>
              <a:spcAft>
                <a:spcPts val="600"/>
              </a:spcAft>
            </a:pPr>
            <a:r>
              <a:rPr lang="hr-HR" dirty="0">
                <a:solidFill>
                  <a:prstClr val="black"/>
                </a:solidFill>
                <a:ea typeface="Calibri" panose="020F0502020204030204" pitchFamily="34" charset="0"/>
                <a:cs typeface="Times New Roman" panose="02020603050405020304" pitchFamily="18" charset="0"/>
              </a:rPr>
              <a:t>Razmišlja o redovničkom pozivu.</a:t>
            </a:r>
          </a:p>
          <a:p>
            <a:pPr>
              <a:lnSpc>
                <a:spcPct val="107000"/>
              </a:lnSpc>
              <a:spcAft>
                <a:spcPts val="600"/>
              </a:spcAft>
            </a:pPr>
            <a:r>
              <a:rPr lang="hr-HR" dirty="0">
                <a:solidFill>
                  <a:prstClr val="black"/>
                </a:solidFill>
                <a:ea typeface="Calibri" panose="020F0502020204030204" pitchFamily="34" charset="0"/>
                <a:cs typeface="Times New Roman" panose="02020603050405020304" pitchFamily="18" charset="0"/>
              </a:rPr>
              <a:t>Živahna, nestašna, razigrana.</a:t>
            </a:r>
          </a:p>
          <a:p>
            <a:pPr>
              <a:lnSpc>
                <a:spcPct val="107000"/>
              </a:lnSpc>
              <a:spcAft>
                <a:spcPts val="600"/>
              </a:spcAft>
            </a:pPr>
            <a:r>
              <a:rPr lang="hr-HR" dirty="0">
                <a:solidFill>
                  <a:prstClr val="black"/>
                </a:solidFill>
                <a:ea typeface="Calibri" panose="020F0502020204030204" pitchFamily="34" charset="0"/>
                <a:cs typeface="Times New Roman" panose="02020603050405020304" pitchFamily="18" charset="0"/>
              </a:rPr>
              <a:t>Nikoga se i ničega nije bojala.</a:t>
            </a:r>
          </a:p>
          <a:p>
            <a:pPr>
              <a:lnSpc>
                <a:spcPct val="107000"/>
              </a:lnSpc>
              <a:spcAft>
                <a:spcPts val="600"/>
              </a:spcAft>
            </a:pPr>
            <a:r>
              <a:rPr lang="hr-HR" dirty="0">
                <a:solidFill>
                  <a:prstClr val="black"/>
                </a:solidFill>
                <a:ea typeface="Calibri" panose="020F0502020204030204" pitchFamily="34" charset="0"/>
                <a:cs typeface="Times New Roman" panose="02020603050405020304" pitchFamily="18" charset="0"/>
              </a:rPr>
              <a:t>Završila višu školu i trgovački kurs.</a:t>
            </a:r>
          </a:p>
          <a:p>
            <a:pPr>
              <a:lnSpc>
                <a:spcPct val="107000"/>
              </a:lnSpc>
              <a:spcAft>
                <a:spcPts val="600"/>
              </a:spcAft>
            </a:pPr>
            <a:r>
              <a:rPr lang="hr-HR" dirty="0">
                <a:solidFill>
                  <a:srgbClr val="000000"/>
                </a:solidFill>
                <a:ea typeface="Calibri" panose="020F0502020204030204" pitchFamily="34" charset="0"/>
                <a:cs typeface="Times New Roman" panose="02020603050405020304" pitchFamily="18" charset="0"/>
              </a:rPr>
              <a:t>Posebno se pouzdaje u pomoć  svetoga Josipa.</a:t>
            </a:r>
            <a:endParaRPr lang="hr-HR" dirty="0">
              <a:solidFill>
                <a:prstClr val="black"/>
              </a:solidFill>
              <a:ea typeface="Calibri" panose="020F0502020204030204" pitchFamily="34" charset="0"/>
              <a:cs typeface="Times New Roman" panose="02020603050405020304" pitchFamily="18" charset="0"/>
            </a:endParaRPr>
          </a:p>
          <a:p>
            <a:pPr>
              <a:lnSpc>
                <a:spcPct val="107000"/>
              </a:lnSpc>
              <a:spcAft>
                <a:spcPts val="600"/>
              </a:spcAft>
            </a:pPr>
            <a:r>
              <a:rPr lang="hr-HR" b="1" dirty="0">
                <a:solidFill>
                  <a:prstClr val="black"/>
                </a:solidFill>
                <a:ea typeface="Calibri" panose="020F0502020204030204" pitchFamily="34" charset="0"/>
                <a:cs typeface="Times New Roman" panose="02020603050405020304" pitchFamily="18" charset="0"/>
              </a:rPr>
              <a:t> </a:t>
            </a:r>
            <a:endParaRPr lang="hr-HR" dirty="0">
              <a:solidFill>
                <a:prstClr val="black"/>
              </a:solidFill>
              <a:ea typeface="Calibri" panose="020F0502020204030204" pitchFamily="34" charset="0"/>
              <a:cs typeface="Times New Roman" panose="02020603050405020304" pitchFamily="18" charset="0"/>
            </a:endParaRPr>
          </a:p>
        </p:txBody>
      </p:sp>
      <p:pic>
        <p:nvPicPr>
          <p:cNvPr id="11" name="Picture 2" descr="A cartoon doll girl drawing toys Royalty Free Vector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108" r="17935" b="10078"/>
          <a:stretch/>
        </p:blipFill>
        <p:spPr bwMode="auto">
          <a:xfrm rot="190660">
            <a:off x="1796110" y="282356"/>
            <a:ext cx="1020025" cy="15988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udo zabavno! - Seks savjeti za mlade žene iz 1894. godine / Bljesak.info |  BH Internet magaz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235" y="2043891"/>
            <a:ext cx="1660933" cy="129474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Picture 2" descr="Cartoon Drawing Of A Nun 5520439 Vector Art at Vecteez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698" t="5902" r="30837" b="4373"/>
          <a:stretch/>
        </p:blipFill>
        <p:spPr bwMode="auto">
          <a:xfrm>
            <a:off x="1839489" y="3521500"/>
            <a:ext cx="788295" cy="15222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The Righteous Among the Nations – Jewish Museum of Maryl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1860" y="5226589"/>
            <a:ext cx="1315964" cy="1333667"/>
          </a:xfrm>
          <a:prstGeom prst="rect">
            <a:avLst/>
          </a:prstGeom>
          <a:noFill/>
          <a:extLst>
            <a:ext uri="{909E8E84-426E-40DD-AFC4-6F175D3DCCD1}">
              <a14:hiddenFill xmlns:a14="http://schemas.microsoft.com/office/drawing/2010/main">
                <a:solidFill>
                  <a:srgbClr val="FFFFFF"/>
                </a:solidFill>
              </a14:hiddenFill>
            </a:ext>
          </a:extLst>
        </p:spPr>
      </p:pic>
      <p:sp>
        <p:nvSpPr>
          <p:cNvPr id="18" name="TekstniOkvir 17"/>
          <p:cNvSpPr txBox="1"/>
          <p:nvPr/>
        </p:nvSpPr>
        <p:spPr>
          <a:xfrm>
            <a:off x="4095481" y="129007"/>
            <a:ext cx="4764646" cy="584775"/>
          </a:xfrm>
          <a:prstGeom prst="rect">
            <a:avLst/>
          </a:prstGeom>
          <a:noFill/>
        </p:spPr>
        <p:txBody>
          <a:bodyPr wrap="square" rtlCol="0">
            <a:spAutoFit/>
          </a:bodyPr>
          <a:lstStyle/>
          <a:p>
            <a:pPr algn="ctr"/>
            <a:r>
              <a:rPr lang="hr-HR" sz="1600" b="1" i="1" dirty="0">
                <a:solidFill>
                  <a:srgbClr val="0070C0"/>
                </a:solidFill>
              </a:rPr>
              <a:t>RAD U PARU: Poveži rečenice s razdobljem života                               majke M. </a:t>
            </a:r>
            <a:r>
              <a:rPr lang="hr-HR" sz="1600" b="1" i="1" dirty="0" err="1">
                <a:solidFill>
                  <a:srgbClr val="0070C0"/>
                </a:solidFill>
              </a:rPr>
              <a:t>Amadeje</a:t>
            </a:r>
            <a:r>
              <a:rPr lang="hr-HR" sz="1600" b="1" i="1" dirty="0">
                <a:solidFill>
                  <a:srgbClr val="0070C0"/>
                </a:solidFill>
              </a:rPr>
              <a:t> koristeći različite boje:</a:t>
            </a:r>
          </a:p>
        </p:txBody>
      </p:sp>
      <p:sp>
        <p:nvSpPr>
          <p:cNvPr id="19" name="Pravokutnik 18"/>
          <p:cNvSpPr/>
          <p:nvPr/>
        </p:nvSpPr>
        <p:spPr>
          <a:xfrm>
            <a:off x="251520" y="897110"/>
            <a:ext cx="1428789" cy="369332"/>
          </a:xfrm>
          <a:prstGeom prst="rect">
            <a:avLst/>
          </a:prstGeom>
        </p:spPr>
        <p:txBody>
          <a:bodyPr wrap="none">
            <a:spAutoFit/>
          </a:bodyPr>
          <a:lstStyle/>
          <a:p>
            <a:r>
              <a:rPr lang="hr-HR" b="1" dirty="0">
                <a:latin typeface="Calibri" panose="020F0502020204030204" pitchFamily="34" charset="0"/>
                <a:ea typeface="Calibri" panose="020F0502020204030204" pitchFamily="34" charset="0"/>
                <a:cs typeface="Times New Roman" panose="02020603050405020304" pitchFamily="18" charset="0"/>
              </a:rPr>
              <a:t>DJETINJSTVO</a:t>
            </a:r>
            <a:endParaRPr lang="hr-HR" dirty="0"/>
          </a:p>
        </p:txBody>
      </p:sp>
      <p:sp>
        <p:nvSpPr>
          <p:cNvPr id="20" name="Pravokutnik 19"/>
          <p:cNvSpPr/>
          <p:nvPr/>
        </p:nvSpPr>
        <p:spPr>
          <a:xfrm>
            <a:off x="179512" y="2506597"/>
            <a:ext cx="1145826" cy="369332"/>
          </a:xfrm>
          <a:prstGeom prst="rect">
            <a:avLst/>
          </a:prstGeom>
        </p:spPr>
        <p:txBody>
          <a:bodyPr wrap="none">
            <a:spAutoFit/>
          </a:bodyPr>
          <a:lstStyle/>
          <a:p>
            <a:r>
              <a:rPr lang="hr-HR" b="1" dirty="0">
                <a:latin typeface="Calibri" panose="020F0502020204030204" pitchFamily="34" charset="0"/>
                <a:ea typeface="Calibri" panose="020F0502020204030204" pitchFamily="34" charset="0"/>
                <a:cs typeface="Times New Roman" panose="02020603050405020304" pitchFamily="18" charset="0"/>
              </a:rPr>
              <a:t>MLADOST</a:t>
            </a:r>
            <a:endParaRPr lang="hr-HR" dirty="0"/>
          </a:p>
        </p:txBody>
      </p:sp>
      <p:sp>
        <p:nvSpPr>
          <p:cNvPr id="21" name="Pravokutnik 20"/>
          <p:cNvSpPr/>
          <p:nvPr/>
        </p:nvSpPr>
        <p:spPr>
          <a:xfrm>
            <a:off x="179512" y="4005064"/>
            <a:ext cx="1661352" cy="369332"/>
          </a:xfrm>
          <a:prstGeom prst="rect">
            <a:avLst/>
          </a:prstGeom>
        </p:spPr>
        <p:txBody>
          <a:bodyPr wrap="none">
            <a:spAutoFit/>
          </a:bodyPr>
          <a:lstStyle/>
          <a:p>
            <a:r>
              <a:rPr lang="hr-HR" b="1" dirty="0">
                <a:latin typeface="Calibri" panose="020F0502020204030204" pitchFamily="34" charset="0"/>
                <a:ea typeface="Calibri" panose="020F0502020204030204" pitchFamily="34" charset="0"/>
                <a:cs typeface="Times New Roman" panose="02020603050405020304" pitchFamily="18" charset="0"/>
              </a:rPr>
              <a:t>ČASNA SESTRA </a:t>
            </a:r>
            <a:endParaRPr lang="hr-HR" dirty="0"/>
          </a:p>
        </p:txBody>
      </p:sp>
      <p:sp>
        <p:nvSpPr>
          <p:cNvPr id="22" name="Pravokutnik 21"/>
          <p:cNvSpPr/>
          <p:nvPr/>
        </p:nvSpPr>
        <p:spPr>
          <a:xfrm>
            <a:off x="179512" y="5200540"/>
            <a:ext cx="1452402" cy="388696"/>
          </a:xfrm>
          <a:prstGeom prst="rect">
            <a:avLst/>
          </a:prstGeom>
        </p:spPr>
        <p:txBody>
          <a:bodyPr wrap="square">
            <a:spAutoFit/>
          </a:bodyPr>
          <a:lstStyle/>
          <a:p>
            <a:pPr>
              <a:lnSpc>
                <a:spcPct val="107000"/>
              </a:lnSpc>
              <a:spcAft>
                <a:spcPts val="800"/>
              </a:spcAft>
            </a:pPr>
            <a:r>
              <a:rPr lang="hr-HR" b="1" dirty="0">
                <a:latin typeface="Calibri" panose="020F0502020204030204" pitchFamily="34" charset="0"/>
                <a:ea typeface="Calibri" panose="020F0502020204030204" pitchFamily="34" charset="0"/>
                <a:cs typeface="Times New Roman" panose="02020603050405020304" pitchFamily="18" charset="0"/>
              </a:rPr>
              <a:t>PRAVEDNICA</a:t>
            </a:r>
            <a:endParaRPr lang="hr-HR" dirty="0"/>
          </a:p>
        </p:txBody>
      </p:sp>
      <p:sp>
        <p:nvSpPr>
          <p:cNvPr id="23" name="Pravokutnik 22"/>
          <p:cNvSpPr/>
          <p:nvPr/>
        </p:nvSpPr>
        <p:spPr>
          <a:xfrm>
            <a:off x="420094" y="5499596"/>
            <a:ext cx="983554" cy="375552"/>
          </a:xfrm>
          <a:prstGeom prst="rect">
            <a:avLst/>
          </a:prstGeom>
        </p:spPr>
        <p:txBody>
          <a:bodyPr wrap="square">
            <a:spAutoFit/>
          </a:bodyPr>
          <a:lstStyle/>
          <a:p>
            <a:pPr>
              <a:lnSpc>
                <a:spcPct val="107000"/>
              </a:lnSpc>
              <a:spcAft>
                <a:spcPts val="800"/>
              </a:spcAft>
            </a:pPr>
            <a:r>
              <a:rPr lang="hr-HR" b="1" dirty="0">
                <a:latin typeface="Calibri" panose="020F0502020204030204" pitchFamily="34" charset="0"/>
                <a:ea typeface="Calibri" panose="020F0502020204030204" pitchFamily="34" charset="0"/>
                <a:cs typeface="Times New Roman" panose="02020603050405020304" pitchFamily="18" charset="0"/>
              </a:rPr>
              <a:t>MEĐU     </a:t>
            </a:r>
            <a:endParaRPr lang="hr-HR" dirty="0"/>
          </a:p>
        </p:txBody>
      </p:sp>
      <p:sp>
        <p:nvSpPr>
          <p:cNvPr id="24" name="Pravokutnik 23"/>
          <p:cNvSpPr/>
          <p:nvPr/>
        </p:nvSpPr>
        <p:spPr>
          <a:xfrm>
            <a:off x="187035" y="5785508"/>
            <a:ext cx="1360629" cy="388696"/>
          </a:xfrm>
          <a:prstGeom prst="rect">
            <a:avLst/>
          </a:prstGeom>
        </p:spPr>
        <p:txBody>
          <a:bodyPr wrap="none">
            <a:spAutoFit/>
          </a:bodyPr>
          <a:lstStyle/>
          <a:p>
            <a:pPr>
              <a:lnSpc>
                <a:spcPct val="107000"/>
              </a:lnSpc>
              <a:spcAft>
                <a:spcPts val="800"/>
              </a:spcAft>
            </a:pPr>
            <a:r>
              <a:rPr lang="hr-HR" b="1" dirty="0">
                <a:latin typeface="Calibri" panose="020F0502020204030204" pitchFamily="34" charset="0"/>
                <a:ea typeface="Calibri" panose="020F0502020204030204" pitchFamily="34" charset="0"/>
                <a:cs typeface="Times New Roman" panose="02020603050405020304" pitchFamily="18" charset="0"/>
              </a:rPr>
              <a:t>NARODIMA </a:t>
            </a:r>
            <a:endParaRPr lang="hr-HR" dirty="0"/>
          </a:p>
        </p:txBody>
      </p:sp>
    </p:spTree>
    <p:extLst>
      <p:ext uri="{BB962C8B-B14F-4D97-AF65-F5344CB8AC3E}">
        <p14:creationId xmlns:p14="http://schemas.microsoft.com/office/powerpoint/2010/main" val="4133952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85000">
              <a:schemeClr val="accent4">
                <a:lumMod val="5000"/>
                <a:lumOff val="95000"/>
              </a:schemeClr>
            </a:gs>
            <a:gs pos="97000">
              <a:schemeClr val="accent4">
                <a:lumMod val="45000"/>
                <a:lumOff val="55000"/>
              </a:schemeClr>
            </a:gs>
            <a:gs pos="96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Cross Drawing — How To Draw A Cross Step By Step"/>
          <p:cNvPicPr>
            <a:picLocks noChangeAspect="1" noChangeArrowheads="1"/>
          </p:cNvPicPr>
          <p:nvPr/>
        </p:nvPicPr>
        <p:blipFill rotWithShape="1">
          <a:blip r:embed="rId2">
            <a:extLst>
              <a:ext uri="{28A0092B-C50C-407E-A947-70E740481C1C}">
                <a14:useLocalDpi xmlns:a14="http://schemas.microsoft.com/office/drawing/2010/main" val="0"/>
              </a:ext>
            </a:extLst>
          </a:blip>
          <a:srcRect l="19672" t="17565" r="23770" b="20081"/>
          <a:stretch/>
        </p:blipFill>
        <p:spPr bwMode="auto">
          <a:xfrm>
            <a:off x="2051720" y="-14363"/>
            <a:ext cx="5162919" cy="69127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rtoon Drawing Of A Nun 5520439 Vector Art at Vecteez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98" t="5902" r="30837" b="4373"/>
          <a:stretch/>
        </p:blipFill>
        <p:spPr bwMode="auto">
          <a:xfrm>
            <a:off x="5796136" y="1844824"/>
            <a:ext cx="648072" cy="12514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cartoon doll girl drawing toys Royalty Free Vector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08" r="17935" b="10078"/>
          <a:stretch/>
        </p:blipFill>
        <p:spPr bwMode="auto">
          <a:xfrm rot="190660">
            <a:off x="2371444" y="1885204"/>
            <a:ext cx="742649" cy="11640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udo zabavno! - Seks savjeti za mlade žene iz 1894. godine / Bljesak.info |  BH Internet magaz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290131"/>
            <a:ext cx="1440160" cy="112264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Pravokutnik 8"/>
          <p:cNvSpPr/>
          <p:nvPr/>
        </p:nvSpPr>
        <p:spPr>
          <a:xfrm>
            <a:off x="1835696" y="3126503"/>
            <a:ext cx="1944216" cy="1742657"/>
          </a:xfrm>
          <a:prstGeom prst="rect">
            <a:avLst/>
          </a:prstGeom>
        </p:spPr>
        <p:txBody>
          <a:bodyPr wrap="square">
            <a:spAutoFit/>
          </a:bodyPr>
          <a:lstStyle/>
          <a:p>
            <a:pPr>
              <a:lnSpc>
                <a:spcPct val="107000"/>
              </a:lnSpc>
              <a:spcAft>
                <a:spcPts val="800"/>
              </a:spcAft>
            </a:pPr>
            <a:r>
              <a:rPr lang="hr-HR" sz="2400" b="1" dirty="0">
                <a:solidFill>
                  <a:prstClr val="black"/>
                </a:solidFill>
                <a:ea typeface="Calibri" panose="020F0502020204030204" pitchFamily="34" charset="0"/>
                <a:cs typeface="Times New Roman" panose="02020603050405020304" pitchFamily="18" charset="0"/>
              </a:rPr>
              <a:t>   </a:t>
            </a:r>
            <a:r>
              <a:rPr lang="hr-HR" sz="1400" b="1" dirty="0">
                <a:solidFill>
                  <a:prstClr val="black"/>
                </a:solidFill>
                <a:ea typeface="Calibri" panose="020F0502020204030204" pitchFamily="34" charset="0"/>
                <a:cs typeface="Times New Roman" panose="02020603050405020304" pitchFamily="18" charset="0"/>
              </a:rPr>
              <a:t>DJETINJSTVO</a:t>
            </a:r>
            <a:endParaRPr lang="hr-HR" sz="1400" dirty="0">
              <a:solidFill>
                <a:prstClr val="black"/>
              </a:solidFill>
              <a:ea typeface="Calibri" panose="020F0502020204030204" pitchFamily="34" charset="0"/>
              <a:cs typeface="Times New Roman" panose="02020603050405020304" pitchFamily="18" charset="0"/>
            </a:endParaRPr>
          </a:p>
          <a:p>
            <a:pPr>
              <a:lnSpc>
                <a:spcPct val="107000"/>
              </a:lnSpc>
              <a:spcAft>
                <a:spcPts val="800"/>
              </a:spcAft>
            </a:pPr>
            <a:r>
              <a:rPr lang="hr-HR" sz="1400" dirty="0">
                <a:solidFill>
                  <a:prstClr val="black"/>
                </a:solidFill>
                <a:ea typeface="Calibri" panose="020F0502020204030204" pitchFamily="34" charset="0"/>
                <a:cs typeface="Times New Roman" panose="02020603050405020304" pitchFamily="18" charset="0"/>
              </a:rPr>
              <a:t>Živahna, nestašna,                               razigrana.                                              Mala „prefriganka“.                                                    Nije posebno pobožna.                                         Posebno privržena tati.                                     </a:t>
            </a:r>
          </a:p>
        </p:txBody>
      </p:sp>
      <p:sp>
        <p:nvSpPr>
          <p:cNvPr id="10" name="Pravokutnik 9"/>
          <p:cNvSpPr/>
          <p:nvPr/>
        </p:nvSpPr>
        <p:spPr>
          <a:xfrm>
            <a:off x="1439652" y="36315"/>
            <a:ext cx="2412268" cy="1808508"/>
          </a:xfrm>
          <a:prstGeom prst="rect">
            <a:avLst/>
          </a:prstGeom>
        </p:spPr>
        <p:txBody>
          <a:bodyPr wrap="square">
            <a:spAutoFit/>
          </a:bodyPr>
          <a:lstStyle/>
          <a:p>
            <a:pPr>
              <a:lnSpc>
                <a:spcPct val="107000"/>
              </a:lnSpc>
              <a:spcAft>
                <a:spcPts val="800"/>
              </a:spcAft>
            </a:pPr>
            <a:r>
              <a:rPr lang="hr-HR" sz="1400" b="1" dirty="0">
                <a:solidFill>
                  <a:prstClr val="black"/>
                </a:solidFill>
                <a:ea typeface="Calibri" panose="020F0502020204030204" pitchFamily="34" charset="0"/>
                <a:cs typeface="Times New Roman" panose="02020603050405020304" pitchFamily="18" charset="0"/>
              </a:rPr>
              <a:t>         MLADOST</a:t>
            </a:r>
            <a:endParaRPr lang="hr-HR" sz="1400" dirty="0">
              <a:solidFill>
                <a:prstClr val="black"/>
              </a:solidFill>
              <a:ea typeface="Calibri" panose="020F0502020204030204" pitchFamily="34" charset="0"/>
              <a:cs typeface="Times New Roman" panose="02020603050405020304" pitchFamily="18" charset="0"/>
            </a:endParaRPr>
          </a:p>
          <a:p>
            <a:pPr>
              <a:lnSpc>
                <a:spcPct val="107000"/>
              </a:lnSpc>
              <a:spcAft>
                <a:spcPts val="800"/>
              </a:spcAft>
            </a:pPr>
            <a:r>
              <a:rPr lang="hr-HR" sz="1400" dirty="0">
                <a:solidFill>
                  <a:prstClr val="black"/>
                </a:solidFill>
                <a:ea typeface="Calibri" panose="020F0502020204030204" pitchFamily="34" charset="0"/>
                <a:cs typeface="Times New Roman" panose="02020603050405020304" pitchFamily="18" charset="0"/>
              </a:rPr>
              <a:t>Završila višu školu                            i trgovački kurs.                                              Radi kao činovnica u Zemunu.                                        Pobožna Srcu Isusovu.                                                 Razmišlja o redovničkom pozivu.                                     </a:t>
            </a:r>
          </a:p>
        </p:txBody>
      </p:sp>
      <p:sp>
        <p:nvSpPr>
          <p:cNvPr id="11" name="Pravokutnik 10"/>
          <p:cNvSpPr/>
          <p:nvPr/>
        </p:nvSpPr>
        <p:spPr>
          <a:xfrm>
            <a:off x="5575548" y="-11840"/>
            <a:ext cx="2092796" cy="1808508"/>
          </a:xfrm>
          <a:prstGeom prst="rect">
            <a:avLst/>
          </a:prstGeom>
        </p:spPr>
        <p:txBody>
          <a:bodyPr wrap="square">
            <a:spAutoFit/>
          </a:bodyPr>
          <a:lstStyle/>
          <a:p>
            <a:pPr>
              <a:lnSpc>
                <a:spcPct val="107000"/>
              </a:lnSpc>
              <a:spcAft>
                <a:spcPts val="800"/>
              </a:spcAft>
            </a:pPr>
            <a:r>
              <a:rPr lang="hr-HR" sz="1400" b="1" dirty="0">
                <a:solidFill>
                  <a:prstClr val="black"/>
                </a:solidFill>
                <a:ea typeface="Calibri" panose="020F0502020204030204" pitchFamily="34" charset="0"/>
                <a:cs typeface="Times New Roman" panose="02020603050405020304" pitchFamily="18" charset="0"/>
              </a:rPr>
              <a:t>ČASNA SESTRA</a:t>
            </a:r>
            <a:endParaRPr lang="hr-HR" sz="1400" dirty="0">
              <a:solidFill>
                <a:prstClr val="black"/>
              </a:solidFill>
              <a:ea typeface="Calibri" panose="020F0502020204030204" pitchFamily="34" charset="0"/>
              <a:cs typeface="Times New Roman" panose="02020603050405020304" pitchFamily="18" charset="0"/>
            </a:endParaRPr>
          </a:p>
          <a:p>
            <a:pPr>
              <a:lnSpc>
                <a:spcPct val="107000"/>
              </a:lnSpc>
              <a:spcAft>
                <a:spcPts val="800"/>
              </a:spcAft>
            </a:pPr>
            <a:r>
              <a:rPr lang="hr-HR" sz="1400" dirty="0">
                <a:solidFill>
                  <a:prstClr val="black"/>
                </a:solidFill>
                <a:ea typeface="Calibri" panose="020F0502020204030204" pitchFamily="34" charset="0"/>
                <a:cs typeface="Times New Roman" panose="02020603050405020304" pitchFamily="18" charset="0"/>
              </a:rPr>
              <a:t>Radi u školi. Izabrana za Provincijalnu poglavaricu.                                                                   Jaka i u </a:t>
            </a:r>
            <a:r>
              <a:rPr lang="hr-HR" sz="1400" dirty="0">
                <a:solidFill>
                  <a:srgbClr val="000000"/>
                </a:solidFill>
                <a:ea typeface="Calibri" panose="020F0502020204030204" pitchFamily="34" charset="0"/>
                <a:cs typeface="Times New Roman" panose="02020603050405020304" pitchFamily="18" charset="0"/>
              </a:rPr>
              <a:t>najtežim danima                                           Drugog svjetskog rata.                                                                Posebno se pouzdaje                                u pomoć svetoga Josipa. </a:t>
            </a:r>
            <a:r>
              <a:rPr lang="hr-HR" sz="1400" dirty="0">
                <a:solidFill>
                  <a:prstClr val="black"/>
                </a:solidFill>
                <a:ea typeface="Calibri" panose="020F0502020204030204" pitchFamily="34" charset="0"/>
                <a:cs typeface="Times New Roman" panose="02020603050405020304" pitchFamily="18" charset="0"/>
              </a:rPr>
              <a:t>                               </a:t>
            </a:r>
          </a:p>
        </p:txBody>
      </p:sp>
      <p:sp>
        <p:nvSpPr>
          <p:cNvPr id="12" name="Pravokutnik 11"/>
          <p:cNvSpPr/>
          <p:nvPr/>
        </p:nvSpPr>
        <p:spPr>
          <a:xfrm>
            <a:off x="5436096" y="3097528"/>
            <a:ext cx="2616798" cy="2203680"/>
          </a:xfrm>
          <a:prstGeom prst="rect">
            <a:avLst/>
          </a:prstGeom>
        </p:spPr>
        <p:txBody>
          <a:bodyPr wrap="square">
            <a:spAutoFit/>
          </a:bodyPr>
          <a:lstStyle/>
          <a:p>
            <a:pPr>
              <a:lnSpc>
                <a:spcPct val="107000"/>
              </a:lnSpc>
              <a:spcAft>
                <a:spcPts val="800"/>
              </a:spcAft>
            </a:pPr>
            <a:r>
              <a:rPr lang="hr-HR" sz="2400" b="1" dirty="0">
                <a:solidFill>
                  <a:prstClr val="black"/>
                </a:solidFill>
                <a:ea typeface="Calibri" panose="020F0502020204030204" pitchFamily="34" charset="0"/>
                <a:cs typeface="Times New Roman" panose="02020603050405020304" pitchFamily="18" charset="0"/>
              </a:rPr>
              <a:t> </a:t>
            </a:r>
            <a:r>
              <a:rPr lang="hr-HR" sz="1400" b="1" dirty="0">
                <a:solidFill>
                  <a:prstClr val="black"/>
                </a:solidFill>
                <a:ea typeface="Calibri" panose="020F0502020204030204" pitchFamily="34" charset="0"/>
                <a:cs typeface="Times New Roman" panose="02020603050405020304" pitchFamily="18" charset="0"/>
              </a:rPr>
              <a:t>PRAVEDNICA                                                        MEĐU NARODIMA</a:t>
            </a:r>
            <a:endParaRPr lang="hr-HR" sz="1400" dirty="0">
              <a:solidFill>
                <a:prstClr val="black"/>
              </a:solidFill>
              <a:ea typeface="Calibri" panose="020F0502020204030204" pitchFamily="34" charset="0"/>
              <a:cs typeface="Times New Roman" panose="02020603050405020304" pitchFamily="18" charset="0"/>
            </a:endParaRPr>
          </a:p>
          <a:p>
            <a:pPr>
              <a:lnSpc>
                <a:spcPct val="107000"/>
              </a:lnSpc>
              <a:spcAft>
                <a:spcPts val="800"/>
              </a:spcAft>
            </a:pPr>
            <a:r>
              <a:rPr lang="hr-HR" sz="1400" dirty="0">
                <a:solidFill>
                  <a:prstClr val="black"/>
                </a:solidFill>
                <a:ea typeface="Calibri" panose="020F0502020204030204" pitchFamily="34" charset="0"/>
                <a:cs typeface="Times New Roman" panose="02020603050405020304" pitchFamily="18" charset="0"/>
              </a:rPr>
              <a:t>Ispunjena ljubavlju prema                    Bogu i bližnjemu.                                                                               Nikoga se i ničega ne boji.                                           S</a:t>
            </a:r>
            <a:r>
              <a:rPr lang="hr-HR" sz="1400" dirty="0">
                <a:solidFill>
                  <a:srgbClr val="000000"/>
                </a:solidFill>
                <a:ea typeface="Calibri" panose="020F0502020204030204" pitchFamily="34" charset="0"/>
                <a:cs typeface="Times New Roman" panose="02020603050405020304" pitchFamily="18" charset="0"/>
              </a:rPr>
              <a:t>pasila život židovske djevojčice                       i drugih židovskih žena iz                              đakovačkoga logora.</a:t>
            </a:r>
            <a:r>
              <a:rPr lang="hr-HR" sz="1400" dirty="0">
                <a:solidFill>
                  <a:prstClr val="black"/>
                </a:solidFill>
                <a:ea typeface="Calibri" panose="020F0502020204030204" pitchFamily="34" charset="0"/>
                <a:cs typeface="Times New Roman" panose="02020603050405020304" pitchFamily="18" charset="0"/>
              </a:rPr>
              <a:t>                            </a:t>
            </a:r>
            <a:endParaRPr lang="hr-HR" sz="1400" dirty="0">
              <a:solidFill>
                <a:prstClr val="black"/>
              </a:solidFill>
            </a:endParaRPr>
          </a:p>
        </p:txBody>
      </p:sp>
      <p:sp>
        <p:nvSpPr>
          <p:cNvPr id="8" name="TekstniOkvir 7"/>
          <p:cNvSpPr txBox="1"/>
          <p:nvPr/>
        </p:nvSpPr>
        <p:spPr>
          <a:xfrm>
            <a:off x="3743908" y="1859320"/>
            <a:ext cx="1656184" cy="1200329"/>
          </a:xfrm>
          <a:prstGeom prst="rect">
            <a:avLst/>
          </a:prstGeom>
          <a:noFill/>
        </p:spPr>
        <p:txBody>
          <a:bodyPr wrap="square" rtlCol="0">
            <a:spAutoFit/>
          </a:bodyPr>
          <a:lstStyle/>
          <a:p>
            <a:pPr algn="ctr"/>
            <a:r>
              <a:rPr lang="hr-HR" sz="2400" b="1" dirty="0">
                <a:ln w="22225">
                  <a:solidFill>
                    <a:srgbClr val="C0504D"/>
                  </a:solidFill>
                  <a:prstDash val="solid"/>
                </a:ln>
                <a:solidFill>
                  <a:srgbClr val="C0504D">
                    <a:lumMod val="40000"/>
                    <a:lumOff val="60000"/>
                  </a:srgbClr>
                </a:solidFill>
              </a:rPr>
              <a:t>Majka M. </a:t>
            </a:r>
            <a:r>
              <a:rPr lang="hr-HR" sz="2400" b="1" dirty="0" err="1">
                <a:ln w="22225">
                  <a:solidFill>
                    <a:srgbClr val="C0504D"/>
                  </a:solidFill>
                  <a:prstDash val="solid"/>
                </a:ln>
                <a:solidFill>
                  <a:srgbClr val="C0504D">
                    <a:lumMod val="40000"/>
                    <a:lumOff val="60000"/>
                  </a:srgbClr>
                </a:solidFill>
              </a:rPr>
              <a:t>Amadeja</a:t>
            </a:r>
            <a:r>
              <a:rPr lang="hr-HR" sz="2400" b="1" dirty="0">
                <a:ln w="22225">
                  <a:solidFill>
                    <a:srgbClr val="C0504D"/>
                  </a:solidFill>
                  <a:prstDash val="solid"/>
                </a:ln>
                <a:solidFill>
                  <a:srgbClr val="C0504D">
                    <a:lumMod val="40000"/>
                    <a:lumOff val="60000"/>
                  </a:srgbClr>
                </a:solidFill>
              </a:rPr>
              <a:t> Pavlović</a:t>
            </a:r>
          </a:p>
        </p:txBody>
      </p:sp>
      <p:pic>
        <p:nvPicPr>
          <p:cNvPr id="16" name="Picture 6" descr="The Righteous Among the Nations – Jewish Museum of Maryl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8" y="5307982"/>
            <a:ext cx="1325943" cy="1343781"/>
          </a:xfrm>
          <a:prstGeom prst="rect">
            <a:avLst/>
          </a:prstGeom>
          <a:noFill/>
          <a:extLst>
            <a:ext uri="{909E8E84-426E-40DD-AFC4-6F175D3DCCD1}">
              <a14:hiddenFill xmlns:a14="http://schemas.microsoft.com/office/drawing/2010/main">
                <a:solidFill>
                  <a:srgbClr val="FFFFFF"/>
                </a:solidFill>
              </a14:hiddenFill>
            </a:ext>
          </a:extLst>
        </p:spPr>
      </p:pic>
      <p:pic>
        <p:nvPicPr>
          <p:cNvPr id="18" name="Slika 17"/>
          <p:cNvPicPr>
            <a:picLocks noChangeAspect="1"/>
          </p:cNvPicPr>
          <p:nvPr/>
        </p:nvPicPr>
        <p:blipFill rotWithShape="1">
          <a:blip r:embed="rId7"/>
          <a:srcRect l="21192" t="20601" r="53609" b="20600"/>
          <a:stretch/>
        </p:blipFill>
        <p:spPr>
          <a:xfrm>
            <a:off x="4058817" y="3861048"/>
            <a:ext cx="1060970" cy="1392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7054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3" cstate="print">
            <a:extLst>
              <a:ext uri="{28A0092B-C50C-407E-A947-70E740481C1C}">
                <a14:useLocalDpi xmlns:a14="http://schemas.microsoft.com/office/drawing/2010/main" val="0"/>
              </a:ext>
            </a:extLst>
          </a:blip>
          <a:srcRect t="50800" b="-1"/>
          <a:stretch/>
        </p:blipFill>
        <p:spPr>
          <a:xfrm>
            <a:off x="0" y="0"/>
            <a:ext cx="9144000" cy="6858000"/>
          </a:xfrm>
          <a:prstGeom prst="rect">
            <a:avLst/>
          </a:prstGeom>
        </p:spPr>
      </p:pic>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83" y="-1"/>
            <a:ext cx="9144000" cy="6858000"/>
          </a:xfrm>
          <a:prstGeom prst="rect">
            <a:avLst/>
          </a:prstGeom>
        </p:spPr>
      </p:pic>
      <p:sp>
        <p:nvSpPr>
          <p:cNvPr id="5" name="Pravokutnik 4"/>
          <p:cNvSpPr/>
          <p:nvPr/>
        </p:nvSpPr>
        <p:spPr>
          <a:xfrm>
            <a:off x="349454" y="2607416"/>
            <a:ext cx="4972419" cy="520463"/>
          </a:xfrm>
          <a:prstGeom prst="rect">
            <a:avLst/>
          </a:prstGeom>
        </p:spPr>
        <p:txBody>
          <a:bodyPr wrap="square">
            <a:spAutoFit/>
          </a:bodyPr>
          <a:lstStyle/>
          <a:p>
            <a:pPr algn="just">
              <a:lnSpc>
                <a:spcPct val="107000"/>
              </a:lnSpc>
              <a:spcAft>
                <a:spcPts val="800"/>
              </a:spcAft>
            </a:pPr>
            <a:r>
              <a:rPr lang="hr-HR" sz="2600" dirty="0">
                <a:solidFill>
                  <a:srgbClr val="CC00FF"/>
                </a:solidFill>
                <a:latin typeface="Times New Roman" panose="02020603050405020304" pitchFamily="18" charset="0"/>
                <a:ea typeface="Calibri" panose="020F0502020204030204" pitchFamily="34" charset="0"/>
                <a:cs typeface="Times New Roman" panose="02020603050405020304" pitchFamily="18" charset="0"/>
              </a:rPr>
              <a:t>2. Intervju s majkom M. </a:t>
            </a:r>
            <a:r>
              <a:rPr lang="hr-HR" sz="2600" dirty="0" err="1">
                <a:solidFill>
                  <a:srgbClr val="CC00FF"/>
                </a:solidFill>
                <a:latin typeface="Times New Roman" panose="02020603050405020304" pitchFamily="18" charset="0"/>
                <a:ea typeface="Calibri" panose="020F0502020204030204" pitchFamily="34" charset="0"/>
                <a:cs typeface="Times New Roman" panose="02020603050405020304" pitchFamily="18" charset="0"/>
              </a:rPr>
              <a:t>Amadejom</a:t>
            </a:r>
            <a:endParaRPr lang="hr-HR" sz="2600" dirty="0">
              <a:solidFill>
                <a:srgbClr val="CC00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Slika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66996">
            <a:off x="6110624" y="3751117"/>
            <a:ext cx="2302833" cy="2670083"/>
          </a:xfrm>
          <a:prstGeom prst="rect">
            <a:avLst/>
          </a:prstGeom>
        </p:spPr>
      </p:pic>
      <p:pic>
        <p:nvPicPr>
          <p:cNvPr id="4" name="Slika 3"/>
          <p:cNvPicPr>
            <a:picLocks noChangeAspect="1"/>
          </p:cNvPicPr>
          <p:nvPr/>
        </p:nvPicPr>
        <p:blipFill rotWithShape="1">
          <a:blip r:embed="rId6" cstate="print">
            <a:extLst>
              <a:ext uri="{28A0092B-C50C-407E-A947-70E740481C1C}">
                <a14:useLocalDpi xmlns:a14="http://schemas.microsoft.com/office/drawing/2010/main" val="0"/>
              </a:ext>
            </a:extLst>
          </a:blip>
          <a:srcRect l="11013" r="2047" b="7823"/>
          <a:stretch/>
        </p:blipFill>
        <p:spPr>
          <a:xfrm rot="20668500">
            <a:off x="4850396" y="4908879"/>
            <a:ext cx="937781" cy="85508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Slika 10"/>
          <p:cNvPicPr>
            <a:picLocks noChangeAspect="1"/>
          </p:cNvPicPr>
          <p:nvPr/>
        </p:nvPicPr>
        <p:blipFill rotWithShape="1">
          <a:blip r:embed="rId7" cstate="print">
            <a:extLst>
              <a:ext uri="{28A0092B-C50C-407E-A947-70E740481C1C}">
                <a14:useLocalDpi xmlns:a14="http://schemas.microsoft.com/office/drawing/2010/main" val="0"/>
              </a:ext>
            </a:extLst>
          </a:blip>
          <a:srcRect l="11013" r="2047" b="7823"/>
          <a:stretch/>
        </p:blipFill>
        <p:spPr>
          <a:xfrm rot="1789475">
            <a:off x="8350788" y="3572910"/>
            <a:ext cx="686802" cy="62623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Slika 11"/>
          <p:cNvPicPr>
            <a:picLocks noChangeAspect="1"/>
          </p:cNvPicPr>
          <p:nvPr/>
        </p:nvPicPr>
        <p:blipFill rotWithShape="1">
          <a:blip r:embed="rId8" cstate="print">
            <a:extLst>
              <a:ext uri="{28A0092B-C50C-407E-A947-70E740481C1C}">
                <a14:useLocalDpi xmlns:a14="http://schemas.microsoft.com/office/drawing/2010/main" val="0"/>
              </a:ext>
            </a:extLst>
          </a:blip>
          <a:srcRect l="11013" r="2047" b="7823"/>
          <a:stretch/>
        </p:blipFill>
        <p:spPr>
          <a:xfrm rot="732647">
            <a:off x="7638762" y="6355926"/>
            <a:ext cx="498456" cy="45450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Pravokutnik 1"/>
          <p:cNvSpPr/>
          <p:nvPr/>
        </p:nvSpPr>
        <p:spPr>
          <a:xfrm>
            <a:off x="683568" y="3085491"/>
            <a:ext cx="8349582" cy="882678"/>
          </a:xfrm>
          <a:prstGeom prst="rect">
            <a:avLst/>
          </a:prstGeom>
        </p:spPr>
        <p:txBody>
          <a:bodyPr wrap="square">
            <a:spAutoFit/>
          </a:bodyPr>
          <a:lstStyle/>
          <a:p>
            <a:pPr algn="just">
              <a:lnSpc>
                <a:spcPct val="107000"/>
              </a:lnSpc>
              <a:spcAft>
                <a:spcPts val="800"/>
              </a:spcAft>
            </a:pPr>
            <a:r>
              <a:rPr lang="hr-HR" sz="2400" dirty="0">
                <a:solidFill>
                  <a:srgbClr val="993366"/>
                </a:solidFill>
                <a:latin typeface="Times New Roman" panose="02020603050405020304" pitchFamily="18" charset="0"/>
                <a:ea typeface="Calibri" panose="020F0502020204030204" pitchFamily="34" charset="0"/>
                <a:cs typeface="Times New Roman" panose="02020603050405020304" pitchFamily="18" charset="0"/>
              </a:rPr>
              <a:t>Zamisli da si novinar i želiš postaviti nekoliko pitanja majci   M. </a:t>
            </a:r>
            <a:r>
              <a:rPr lang="hr-HR" sz="2400" dirty="0" err="1">
                <a:solidFill>
                  <a:srgbClr val="993366"/>
                </a:solidFill>
                <a:latin typeface="Times New Roman" panose="02020603050405020304" pitchFamily="18" charset="0"/>
                <a:ea typeface="Calibri" panose="020F0502020204030204" pitchFamily="34" charset="0"/>
                <a:cs typeface="Times New Roman" panose="02020603050405020304" pitchFamily="18" charset="0"/>
              </a:rPr>
              <a:t>Amadeji</a:t>
            </a:r>
            <a:r>
              <a:rPr lang="hr-HR" sz="2400" dirty="0">
                <a:solidFill>
                  <a:srgbClr val="993366"/>
                </a:solidFill>
                <a:latin typeface="Times New Roman" panose="02020603050405020304" pitchFamily="18" charset="0"/>
                <a:ea typeface="Calibri" panose="020F0502020204030204" pitchFamily="34" charset="0"/>
                <a:cs typeface="Times New Roman" panose="02020603050405020304" pitchFamily="18" charset="0"/>
              </a:rPr>
              <a:t>. Napiši pitanja i odgovore…</a:t>
            </a:r>
          </a:p>
        </p:txBody>
      </p:sp>
      <p:sp>
        <p:nvSpPr>
          <p:cNvPr id="13" name="Pravokutnik 12"/>
          <p:cNvSpPr/>
          <p:nvPr/>
        </p:nvSpPr>
        <p:spPr>
          <a:xfrm>
            <a:off x="379506" y="4124120"/>
            <a:ext cx="5552900" cy="2369880"/>
          </a:xfrm>
          <a:prstGeom prst="rect">
            <a:avLst/>
          </a:prstGeom>
        </p:spPr>
        <p:txBody>
          <a:bodyPr wrap="square">
            <a:spAutoFit/>
          </a:bodyPr>
          <a:lstStyle/>
          <a:p>
            <a:r>
              <a:rPr lang="hr-HR" sz="2600" dirty="0">
                <a:solidFill>
                  <a:srgbClr val="6600CC"/>
                </a:solidFill>
                <a:latin typeface="Times New Roman" panose="02020603050405020304" pitchFamily="18" charset="0"/>
                <a:ea typeface="Calibri" panose="020F0502020204030204" pitchFamily="34" charset="0"/>
                <a:cs typeface="Times New Roman" panose="02020603050405020304" pitchFamily="18" charset="0"/>
              </a:rPr>
              <a:t>3.</a:t>
            </a:r>
            <a:r>
              <a:rPr lang="hr-HR"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hr-HR"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Prisjeti se situacije u kojoj si bio/la hrabar/a poput majke M. </a:t>
            </a:r>
            <a:r>
              <a:rPr lang="hr-HR" sz="24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Amadeje</a:t>
            </a:r>
            <a:r>
              <a:rPr lang="hr-HR"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i </a:t>
            </a:r>
            <a:r>
              <a:rPr lang="hr-HR" sz="2400">
                <a:solidFill>
                  <a:srgbClr val="7030A0"/>
                </a:solidFill>
                <a:latin typeface="Times New Roman" panose="02020603050405020304" pitchFamily="18" charset="0"/>
                <a:ea typeface="Calibri" panose="020F0502020204030204" pitchFamily="34" charset="0"/>
                <a:cs typeface="Times New Roman" panose="02020603050405020304" pitchFamily="18" charset="0"/>
              </a:rPr>
              <a:t>zaštito onoga </a:t>
            </a:r>
            <a:r>
              <a:rPr lang="hr-HR"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tko je bio odbačen ili krivo optužen…</a:t>
            </a:r>
          </a:p>
          <a:p>
            <a:r>
              <a:rPr lang="hr-HR"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hr-HR"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endParaRPr lang="hr-HR" sz="2400" b="1" dirty="0">
              <a:solidFill>
                <a:srgbClr val="7030A0"/>
              </a:solidFill>
              <a:latin typeface="Times New Roman" panose="02020603050405020304" pitchFamily="18" charset="0"/>
              <a:cs typeface="Times New Roman" panose="02020603050405020304" pitchFamily="18" charset="0"/>
            </a:endParaRPr>
          </a:p>
          <a:p>
            <a:r>
              <a:rPr lang="hr-HR"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endParaRPr lang="hr-HR" sz="2400" dirty="0">
              <a:solidFill>
                <a:srgbClr val="7030A0"/>
              </a:solidFill>
              <a:latin typeface="Times New Roman" panose="02020603050405020304" pitchFamily="18" charset="0"/>
              <a:cs typeface="Times New Roman" panose="02020603050405020304" pitchFamily="18" charset="0"/>
            </a:endParaRPr>
          </a:p>
        </p:txBody>
      </p:sp>
      <p:sp>
        <p:nvSpPr>
          <p:cNvPr id="14" name="Pravokutnik 13"/>
          <p:cNvSpPr/>
          <p:nvPr/>
        </p:nvSpPr>
        <p:spPr>
          <a:xfrm>
            <a:off x="2267744" y="444210"/>
            <a:ext cx="4608512" cy="461665"/>
          </a:xfrm>
          <a:prstGeom prst="rect">
            <a:avLst/>
          </a:prstGeom>
        </p:spPr>
        <p:txBody>
          <a:bodyPr wrap="square">
            <a:spAutoFit/>
          </a:bodyPr>
          <a:lstStyle/>
          <a:p>
            <a:r>
              <a:rPr lang="hr-HR" sz="2400" b="1" u="sng"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Pisano stvaralačko izražavanje:</a:t>
            </a:r>
            <a:endParaRPr lang="hr-HR" sz="2400" b="1" u="sng" dirty="0">
              <a:solidFill>
                <a:srgbClr val="002060"/>
              </a:solidFill>
              <a:latin typeface="Times New Roman" panose="02020603050405020304" pitchFamily="18" charset="0"/>
              <a:cs typeface="Times New Roman" panose="02020603050405020304" pitchFamily="18" charset="0"/>
            </a:endParaRPr>
          </a:p>
        </p:txBody>
      </p:sp>
      <p:sp>
        <p:nvSpPr>
          <p:cNvPr id="15" name="Pravokutnik 14"/>
          <p:cNvSpPr/>
          <p:nvPr/>
        </p:nvSpPr>
        <p:spPr>
          <a:xfrm>
            <a:off x="349454" y="1818648"/>
            <a:ext cx="8794546" cy="458139"/>
          </a:xfrm>
          <a:prstGeom prst="rect">
            <a:avLst/>
          </a:prstGeom>
        </p:spPr>
        <p:txBody>
          <a:bodyPr wrap="square">
            <a:spAutoFit/>
          </a:bodyPr>
          <a:lstStyle/>
          <a:p>
            <a:pPr>
              <a:lnSpc>
                <a:spcPct val="106000"/>
              </a:lnSpc>
              <a:spcAft>
                <a:spcPts val="800"/>
              </a:spcAft>
            </a:pPr>
            <a:r>
              <a:rPr lang="hr-HR"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1. Što mi se osobito sviđa iz života majke M. </a:t>
            </a:r>
            <a:r>
              <a:rPr lang="hr-HR" sz="24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Amadeje</a:t>
            </a:r>
            <a:r>
              <a:rPr lang="hr-HR"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 name="Pravokutnik 7"/>
          <p:cNvSpPr/>
          <p:nvPr/>
        </p:nvSpPr>
        <p:spPr>
          <a:xfrm>
            <a:off x="1089256" y="3642113"/>
            <a:ext cx="4572000" cy="369332"/>
          </a:xfrm>
          <a:prstGeom prst="rect">
            <a:avLst/>
          </a:prstGeom>
        </p:spPr>
        <p:txBody>
          <a:bodyPr>
            <a:spAutoFit/>
          </a:bodyPr>
          <a:lstStyle/>
          <a:p>
            <a:endParaRPr lang="hr-HR"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8844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488393" y="2420888"/>
            <a:ext cx="4320480" cy="3437608"/>
          </a:xfrm>
          <a:prstGeom prst="rect">
            <a:avLst/>
          </a:prstGeom>
        </p:spPr>
        <p:txBody>
          <a:bodyPr wrap="square">
            <a:spAutoFit/>
          </a:bodyPr>
          <a:lstStyle/>
          <a:p>
            <a:pPr algn="just">
              <a:lnSpc>
                <a:spcPct val="107000"/>
              </a:lnSpc>
              <a:spcAft>
                <a:spcPts val="800"/>
              </a:spcAft>
            </a:pPr>
            <a:r>
              <a:rPr lang="hr-HR" sz="2200" dirty="0">
                <a:latin typeface="Times New Roman" panose="02020603050405020304" pitchFamily="18" charset="0"/>
                <a:ea typeface="Calibri" panose="020F0502020204030204" pitchFamily="34" charset="0"/>
                <a:cs typeface="Times New Roman" panose="02020603050405020304" pitchFamily="18" charset="0"/>
              </a:rPr>
              <a:t>Upoznajmo njezin lik kako bi i nas zahvatila njezina dobrota i hrabrost, pravednost i neustrašivost, jer vrijeme u kojem živimo prijeti nam nesigurnošću ratnih stradanja koja je ona za vrijeme Drugog svjetskog rata duboko osjetila.</a:t>
            </a:r>
          </a:p>
          <a:p>
            <a:pPr algn="just">
              <a:lnSpc>
                <a:spcPct val="107000"/>
              </a:lnSpc>
              <a:spcAft>
                <a:spcPts val="800"/>
              </a:spcAft>
            </a:pPr>
            <a:r>
              <a:rPr lang="hr-HR" sz="2200" dirty="0">
                <a:latin typeface="Times New Roman" panose="02020603050405020304" pitchFamily="18" charset="0"/>
                <a:ea typeface="Calibri" panose="020F0502020204030204" pitchFamily="34" charset="0"/>
                <a:cs typeface="Times New Roman" panose="02020603050405020304" pitchFamily="18" charset="0"/>
              </a:rPr>
              <a:t>Dopustimo joj da nam se sama predstavi:</a:t>
            </a:r>
            <a:endParaRPr lang="hr-HR"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Naslov 1"/>
          <p:cNvSpPr txBox="1">
            <a:spLocks/>
          </p:cNvSpPr>
          <p:nvPr/>
        </p:nvSpPr>
        <p:spPr>
          <a:xfrm>
            <a:off x="457200" y="274638"/>
            <a:ext cx="8229600" cy="1354162"/>
          </a:xfrm>
          <a:prstGeom prst="rect">
            <a:avLst/>
          </a:prstGeom>
        </p:spPr>
        <p:style>
          <a:lnRef idx="0">
            <a:schemeClr val="accent5"/>
          </a:lnRef>
          <a:fillRef idx="3">
            <a:schemeClr val="accent5"/>
          </a:fillRef>
          <a:effectRef idx="3">
            <a:schemeClr val="accent5"/>
          </a:effectRef>
          <a:fontRef idx="minor">
            <a:schemeClr val="lt1"/>
          </a:fontRef>
        </p:style>
        <p:txBody>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hr-HR" b="1" dirty="0">
                <a:solidFill>
                  <a:schemeClr val="bg1"/>
                </a:solidFill>
              </a:rPr>
              <a:t>Život, lik i krjeposti                                                    majke M. </a:t>
            </a:r>
            <a:r>
              <a:rPr lang="hr-HR" b="1" dirty="0" err="1">
                <a:solidFill>
                  <a:schemeClr val="bg1"/>
                </a:solidFill>
              </a:rPr>
              <a:t>Amadeje</a:t>
            </a:r>
            <a:r>
              <a:rPr lang="hr-HR" b="1" dirty="0">
                <a:solidFill>
                  <a:schemeClr val="bg1"/>
                </a:solidFill>
              </a:rPr>
              <a:t> Pavlović</a:t>
            </a: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2276872"/>
            <a:ext cx="3445922" cy="3995469"/>
          </a:xfrm>
          <a:prstGeom prst="rect">
            <a:avLst/>
          </a:prstGeom>
        </p:spPr>
      </p:pic>
    </p:spTree>
    <p:extLst>
      <p:ext uri="{BB962C8B-B14F-4D97-AF65-F5344CB8AC3E}">
        <p14:creationId xmlns:p14="http://schemas.microsoft.com/office/powerpoint/2010/main" val="4170934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46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a:extLst>
              <a:ext uri="{28A0092B-C50C-407E-A947-70E740481C1C}">
                <a14:useLocalDpi xmlns:a14="http://schemas.microsoft.com/office/drawing/2010/main" val="0"/>
              </a:ext>
            </a:extLst>
          </a:blip>
          <a:srcRect t="25850"/>
          <a:stretch/>
        </p:blipFill>
        <p:spPr>
          <a:xfrm>
            <a:off x="3995937" y="1781028"/>
            <a:ext cx="5148063" cy="5076972"/>
          </a:xfrm>
          <a:prstGeom prst="rect">
            <a:avLst/>
          </a:prstGeom>
        </p:spPr>
      </p:pic>
      <p:sp>
        <p:nvSpPr>
          <p:cNvPr id="3" name="Pravokutnik 2"/>
          <p:cNvSpPr/>
          <p:nvPr/>
        </p:nvSpPr>
        <p:spPr>
          <a:xfrm>
            <a:off x="107504" y="1988840"/>
            <a:ext cx="417102" cy="461665"/>
          </a:xfrm>
          <a:prstGeom prst="rect">
            <a:avLst/>
          </a:prstGeom>
        </p:spPr>
        <p:txBody>
          <a:bodyPr wrap="none">
            <a:spAutoFit/>
          </a:bodyPr>
          <a:lstStyle/>
          <a:p>
            <a:r>
              <a:rPr lang="hr-HR" sz="2400" dirty="0">
                <a:solidFill>
                  <a:srgbClr val="002060"/>
                </a:solidFill>
              </a:rPr>
              <a:t>5.</a:t>
            </a:r>
          </a:p>
        </p:txBody>
      </p:sp>
      <p:sp>
        <p:nvSpPr>
          <p:cNvPr id="4" name="Pravokutnik 3"/>
          <p:cNvSpPr/>
          <p:nvPr/>
        </p:nvSpPr>
        <p:spPr>
          <a:xfrm>
            <a:off x="107504" y="264296"/>
            <a:ext cx="417102" cy="461665"/>
          </a:xfrm>
          <a:prstGeom prst="rect">
            <a:avLst/>
          </a:prstGeom>
        </p:spPr>
        <p:txBody>
          <a:bodyPr wrap="none">
            <a:spAutoFit/>
          </a:bodyPr>
          <a:lstStyle/>
          <a:p>
            <a:r>
              <a:rPr lang="hr-HR" sz="2400" dirty="0">
                <a:solidFill>
                  <a:srgbClr val="002060"/>
                </a:solidFill>
              </a:rPr>
              <a:t>4.</a:t>
            </a:r>
          </a:p>
        </p:txBody>
      </p:sp>
      <p:sp>
        <p:nvSpPr>
          <p:cNvPr id="5" name="TekstniOkvir 4"/>
          <p:cNvSpPr txBox="1"/>
          <p:nvPr/>
        </p:nvSpPr>
        <p:spPr>
          <a:xfrm>
            <a:off x="467544" y="332656"/>
            <a:ext cx="8280920" cy="1446550"/>
          </a:xfrm>
          <a:prstGeom prst="rect">
            <a:avLst/>
          </a:prstGeom>
          <a:noFill/>
        </p:spPr>
        <p:txBody>
          <a:bodyPr wrap="square" rtlCol="0">
            <a:spAutoFit/>
          </a:bodyPr>
          <a:lstStyle/>
          <a:p>
            <a:pPr algn="just"/>
            <a:r>
              <a:rPr lang="hr-HR" sz="2200" dirty="0">
                <a:solidFill>
                  <a:prstClr val="black"/>
                </a:solidFill>
                <a:latin typeface="Times New Roman" panose="02020603050405020304" pitchFamily="18" charset="0"/>
                <a:cs typeface="Times New Roman" panose="02020603050405020304" pitchFamily="18" charset="0"/>
              </a:rPr>
              <a:t>Zamisli sebe u ulozi majke </a:t>
            </a:r>
            <a:r>
              <a:rPr lang="hr-HR" sz="2200" dirty="0" err="1">
                <a:solidFill>
                  <a:prstClr val="black"/>
                </a:solidFill>
                <a:latin typeface="Times New Roman" panose="02020603050405020304" pitchFamily="18" charset="0"/>
                <a:cs typeface="Times New Roman" panose="02020603050405020304" pitchFamily="18" charset="0"/>
              </a:rPr>
              <a:t>Amadeje</a:t>
            </a:r>
            <a:r>
              <a:rPr lang="hr-HR" sz="2200" dirty="0">
                <a:solidFill>
                  <a:prstClr val="black"/>
                </a:solidFill>
                <a:latin typeface="Times New Roman" panose="02020603050405020304" pitchFamily="18" charset="0"/>
                <a:cs typeface="Times New Roman" panose="02020603050405020304" pitchFamily="18" charset="0"/>
              </a:rPr>
              <a:t>: skrivaš židovsku djevojčicu i stavljaš u životnu opasnost cijelu zajednicu sestara. Što razmišljaš u sebi, kako se osjećaš, što želiš, čega se bojiš, kako je najbolje postupiti…? </a:t>
            </a:r>
            <a:r>
              <a:rPr lang="hr-HR" sz="2200" i="1" dirty="0">
                <a:solidFill>
                  <a:prstClr val="black"/>
                </a:solidFill>
                <a:latin typeface="Times New Roman" panose="02020603050405020304" pitchFamily="18" charset="0"/>
                <a:cs typeface="Times New Roman" panose="02020603050405020304" pitchFamily="18" charset="0"/>
              </a:rPr>
              <a:t>(igra „vrući stolac”)</a:t>
            </a:r>
          </a:p>
        </p:txBody>
      </p:sp>
      <p:sp>
        <p:nvSpPr>
          <p:cNvPr id="6" name="TekstniOkvir 5"/>
          <p:cNvSpPr txBox="1"/>
          <p:nvPr/>
        </p:nvSpPr>
        <p:spPr>
          <a:xfrm>
            <a:off x="316055" y="2348880"/>
            <a:ext cx="3607873" cy="3477875"/>
          </a:xfrm>
          <a:prstGeom prst="rect">
            <a:avLst/>
          </a:prstGeom>
          <a:noFill/>
        </p:spPr>
        <p:txBody>
          <a:bodyPr wrap="square" rtlCol="0">
            <a:spAutoFit/>
          </a:bodyPr>
          <a:lstStyle/>
          <a:p>
            <a:r>
              <a:rPr lang="hr-HR" sz="2200" dirty="0">
                <a:solidFill>
                  <a:prstClr val="black"/>
                </a:solidFill>
                <a:latin typeface="Times New Roman" panose="02020603050405020304" pitchFamily="18" charset="0"/>
                <a:cs typeface="Times New Roman" panose="02020603050405020304" pitchFamily="18" charset="0"/>
              </a:rPr>
              <a:t>Zamisli sebe u ulozi djevojčice Zdenke: žalosna, zabrinuta, uplašena, osamljena. Živiš pod tuđim imenom. Svaki dan je nova neizvjesnost… Što razmišljaš u sebi, kako se osjećaš, što proživljavaš, što želiš i čega se bojiš…? </a:t>
            </a:r>
            <a:r>
              <a:rPr lang="hr-HR" sz="2200" i="1" dirty="0">
                <a:solidFill>
                  <a:prstClr val="black"/>
                </a:solidFill>
                <a:latin typeface="Times New Roman" panose="02020603050405020304" pitchFamily="18" charset="0"/>
                <a:cs typeface="Times New Roman" panose="02020603050405020304" pitchFamily="18" charset="0"/>
              </a:rPr>
              <a:t>(napiši sastavak u prvom licu)</a:t>
            </a:r>
          </a:p>
        </p:txBody>
      </p:sp>
    </p:spTree>
    <p:extLst>
      <p:ext uri="{BB962C8B-B14F-4D97-AF65-F5344CB8AC3E}">
        <p14:creationId xmlns:p14="http://schemas.microsoft.com/office/powerpoint/2010/main" val="1285409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57000">
              <a:schemeClr val="accent4">
                <a:lumMod val="5000"/>
                <a:lumOff val="95000"/>
              </a:schemeClr>
            </a:gs>
            <a:gs pos="100000">
              <a:schemeClr val="accent4">
                <a:lumMod val="45000"/>
                <a:lumOff val="55000"/>
              </a:schemeClr>
            </a:gs>
            <a:gs pos="100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val="0"/>
              </a:ext>
            </a:extLst>
          </a:blip>
          <a:srcRect t="3677"/>
          <a:stretch/>
        </p:blipFill>
        <p:spPr>
          <a:xfrm rot="1235656">
            <a:off x="3411123" y="1911206"/>
            <a:ext cx="5784224" cy="450648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Pravokutnik 3"/>
          <p:cNvSpPr/>
          <p:nvPr/>
        </p:nvSpPr>
        <p:spPr>
          <a:xfrm>
            <a:off x="323528" y="332656"/>
            <a:ext cx="8712968" cy="490199"/>
          </a:xfrm>
          <a:prstGeom prst="rect">
            <a:avLst/>
          </a:prstGeom>
        </p:spPr>
        <p:txBody>
          <a:bodyPr wrap="square">
            <a:spAutoFit/>
          </a:bodyPr>
          <a:lstStyle/>
          <a:p>
            <a:pPr>
              <a:lnSpc>
                <a:spcPct val="115000"/>
              </a:lnSpc>
              <a:spcAft>
                <a:spcPts val="1000"/>
              </a:spcAft>
            </a:pPr>
            <a:r>
              <a:rPr lang="hr-HR" sz="2400" dirty="0">
                <a:solidFill>
                  <a:srgbClr val="C45911"/>
                </a:solidFill>
                <a:latin typeface="Times New Roman" panose="02020603050405020304" pitchFamily="18" charset="0"/>
                <a:ea typeface="Calibri" panose="020F0502020204030204" pitchFamily="34" charset="0"/>
                <a:cs typeface="Times New Roman" panose="02020603050405020304" pitchFamily="18" charset="0"/>
              </a:rPr>
              <a:t>Likovno izražavanje: samostalno kreiranje plakata</a:t>
            </a:r>
            <a:endParaRPr lang="hr-HR" sz="2400" dirty="0">
              <a:solidFill>
                <a:prstClr val="black"/>
              </a:solidFill>
              <a:ea typeface="Calibri" panose="020F0502020204030204" pitchFamily="34" charset="0"/>
              <a:cs typeface="Times New Roman" panose="02020603050405020304" pitchFamily="18" charset="0"/>
            </a:endParaRPr>
          </a:p>
        </p:txBody>
      </p:sp>
      <p:sp>
        <p:nvSpPr>
          <p:cNvPr id="6" name="Pravokutnik 5"/>
          <p:cNvSpPr/>
          <p:nvPr/>
        </p:nvSpPr>
        <p:spPr>
          <a:xfrm>
            <a:off x="-308759" y="2219141"/>
            <a:ext cx="3888433" cy="1446550"/>
          </a:xfrm>
          <a:prstGeom prst="rect">
            <a:avLst/>
          </a:prstGeom>
        </p:spPr>
        <p:txBody>
          <a:bodyPr wrap="square">
            <a:spAutoFit/>
          </a:bodyPr>
          <a:lstStyle/>
          <a:p>
            <a:pPr marL="800100" indent="-342900">
              <a:spcAft>
                <a:spcPts val="835"/>
              </a:spcAft>
              <a:buFont typeface="Wingdings" panose="05000000000000000000" pitchFamily="2" charset="2"/>
              <a:buChar char="§"/>
            </a:pPr>
            <a:r>
              <a:rPr lang="hr-HR" sz="2200" dirty="0">
                <a:solidFill>
                  <a:srgbClr val="000000"/>
                </a:solidFill>
                <a:latin typeface="Times New Roman" panose="02020603050405020304" pitchFamily="18" charset="0"/>
                <a:ea typeface="Times New Roman" panose="02020603050405020304" pitchFamily="18" charset="0"/>
              </a:rPr>
              <a:t>Izrezati križ, tekstove, naslove i sličice, složiti plakat o životu s. M. </a:t>
            </a:r>
            <a:r>
              <a:rPr lang="hr-HR" sz="2200" dirty="0" err="1">
                <a:solidFill>
                  <a:srgbClr val="000000"/>
                </a:solidFill>
                <a:latin typeface="Times New Roman" panose="02020603050405020304" pitchFamily="18" charset="0"/>
                <a:ea typeface="Times New Roman" panose="02020603050405020304" pitchFamily="18" charset="0"/>
              </a:rPr>
              <a:t>Amadeje</a:t>
            </a:r>
            <a:endParaRPr lang="hr-HR" sz="2200" dirty="0">
              <a:solidFill>
                <a:srgbClr val="000000"/>
              </a:solidFill>
              <a:latin typeface="Times New Roman" panose="02020603050405020304" pitchFamily="18" charset="0"/>
              <a:ea typeface="Times New Roman" panose="02020603050405020304" pitchFamily="18" charset="0"/>
            </a:endParaRPr>
          </a:p>
        </p:txBody>
      </p:sp>
      <p:sp>
        <p:nvSpPr>
          <p:cNvPr id="8" name="Pravokutnik 7"/>
          <p:cNvSpPr/>
          <p:nvPr/>
        </p:nvSpPr>
        <p:spPr>
          <a:xfrm>
            <a:off x="359531" y="1582073"/>
            <a:ext cx="2736304" cy="430887"/>
          </a:xfrm>
          <a:prstGeom prst="rect">
            <a:avLst/>
          </a:prstGeom>
        </p:spPr>
        <p:txBody>
          <a:bodyPr wrap="square">
            <a:spAutoFit/>
          </a:bodyPr>
          <a:lstStyle/>
          <a:p>
            <a:pPr marL="457200">
              <a:spcAft>
                <a:spcPts val="835"/>
              </a:spcAft>
            </a:pPr>
            <a:r>
              <a:rPr lang="hr-HR" sz="2200" dirty="0">
                <a:solidFill>
                  <a:srgbClr val="000000"/>
                </a:solidFill>
                <a:latin typeface="Times New Roman" panose="02020603050405020304" pitchFamily="18" charset="0"/>
                <a:ea typeface="Times New Roman" panose="02020603050405020304" pitchFamily="18" charset="0"/>
              </a:rPr>
              <a:t>MOGUĆNOSTI: </a:t>
            </a:r>
          </a:p>
        </p:txBody>
      </p:sp>
    </p:spTree>
    <p:extLst>
      <p:ext uri="{BB962C8B-B14F-4D97-AF65-F5344CB8AC3E}">
        <p14:creationId xmlns:p14="http://schemas.microsoft.com/office/powerpoint/2010/main" val="1909037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ica 2"/>
          <p:cNvGraphicFramePr>
            <a:graphicFrameLocks noGrp="1"/>
          </p:cNvGraphicFramePr>
          <p:nvPr>
            <p:extLst>
              <p:ext uri="{D42A27DB-BD31-4B8C-83A1-F6EECF244321}">
                <p14:modId xmlns:p14="http://schemas.microsoft.com/office/powerpoint/2010/main" val="2878672843"/>
              </p:ext>
            </p:extLst>
          </p:nvPr>
        </p:nvGraphicFramePr>
        <p:xfrm>
          <a:off x="36512" y="1268760"/>
          <a:ext cx="9144000" cy="5286987"/>
        </p:xfrm>
        <a:graphic>
          <a:graphicData uri="http://schemas.openxmlformats.org/drawingml/2006/table">
            <a:tbl>
              <a:tblPr firstRow="1" bandRow="1">
                <a:tableStyleId>{5C22544A-7EE6-4342-B048-85BDC9FD1C3A}</a:tableStyleId>
              </a:tblPr>
              <a:tblGrid>
                <a:gridCol w="3714071">
                  <a:extLst>
                    <a:ext uri="{9D8B030D-6E8A-4147-A177-3AD203B41FA5}">
                      <a16:colId xmlns:a16="http://schemas.microsoft.com/office/drawing/2014/main" val="20000"/>
                    </a:ext>
                  </a:extLst>
                </a:gridCol>
                <a:gridCol w="2014843">
                  <a:extLst>
                    <a:ext uri="{9D8B030D-6E8A-4147-A177-3AD203B41FA5}">
                      <a16:colId xmlns:a16="http://schemas.microsoft.com/office/drawing/2014/main" val="20001"/>
                    </a:ext>
                  </a:extLst>
                </a:gridCol>
                <a:gridCol w="1636975">
                  <a:extLst>
                    <a:ext uri="{9D8B030D-6E8A-4147-A177-3AD203B41FA5}">
                      <a16:colId xmlns:a16="http://schemas.microsoft.com/office/drawing/2014/main" val="20002"/>
                    </a:ext>
                  </a:extLst>
                </a:gridCol>
                <a:gridCol w="1778111">
                  <a:extLst>
                    <a:ext uri="{9D8B030D-6E8A-4147-A177-3AD203B41FA5}">
                      <a16:colId xmlns:a16="http://schemas.microsoft.com/office/drawing/2014/main" val="20003"/>
                    </a:ext>
                  </a:extLst>
                </a:gridCol>
              </a:tblGrid>
              <a:tr h="1060401">
                <a:tc>
                  <a:txBody>
                    <a:bodyPr/>
                    <a:lstStyle/>
                    <a:p>
                      <a:endParaRPr lang="hr-HR" sz="1000" dirty="0"/>
                    </a:p>
                    <a:p>
                      <a:endParaRPr lang="hr-HR" sz="1000" dirty="0"/>
                    </a:p>
                  </a:txBody>
                  <a:tcPr marL="68580" marR="68580" marT="34290" marB="34290"/>
                </a:tc>
                <a:tc>
                  <a:txBody>
                    <a:bodyPr/>
                    <a:lstStyle/>
                    <a:p>
                      <a:pPr algn="ctr"/>
                      <a:r>
                        <a:rPr lang="hr-HR" sz="1800"/>
                        <a:t>DA </a:t>
                      </a:r>
                      <a:r>
                        <a:rPr lang="hr-HR" sz="1800" dirty="0"/>
                        <a:t>U POTPUNOSTI</a:t>
                      </a:r>
                    </a:p>
                  </a:txBody>
                  <a:tcPr marL="68580" marR="68580" marT="34290" marB="34290"/>
                </a:tc>
                <a:tc>
                  <a:txBody>
                    <a:bodyPr/>
                    <a:lstStyle/>
                    <a:p>
                      <a:pPr algn="ctr"/>
                      <a:r>
                        <a:rPr lang="hr-HR" sz="1800" dirty="0"/>
                        <a:t>DJELOMIČNO</a:t>
                      </a:r>
                    </a:p>
                  </a:txBody>
                  <a:tcPr marL="68580" marR="68580" marT="34290" marB="34290"/>
                </a:tc>
                <a:tc>
                  <a:txBody>
                    <a:bodyPr/>
                    <a:lstStyle/>
                    <a:p>
                      <a:pPr algn="ctr"/>
                      <a:r>
                        <a:rPr lang="hr-HR" sz="1600" dirty="0"/>
                        <a:t>NAŽALOST NE</a:t>
                      </a:r>
                    </a:p>
                    <a:p>
                      <a:pPr algn="ctr"/>
                      <a:endParaRPr lang="hr-HR" sz="1000" dirty="0"/>
                    </a:p>
                    <a:p>
                      <a:pPr algn="ctr"/>
                      <a:endParaRPr lang="hr-HR" sz="1000" dirty="0"/>
                    </a:p>
                    <a:p>
                      <a:pPr algn="ctr"/>
                      <a:endParaRPr lang="hr-HR" sz="1000" dirty="0"/>
                    </a:p>
                  </a:txBody>
                  <a:tcPr marL="68580" marR="68580" marT="34290" marB="34290"/>
                </a:tc>
                <a:extLst>
                  <a:ext uri="{0D108BD9-81ED-4DB2-BD59-A6C34878D82A}">
                    <a16:rowId xmlns:a16="http://schemas.microsoft.com/office/drawing/2014/main" val="10000"/>
                  </a:ext>
                </a:extLst>
              </a:tr>
              <a:tr h="15602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2000" dirty="0">
                          <a:solidFill>
                            <a:prstClr val="black"/>
                          </a:solidFill>
                          <a:latin typeface="+mn-lt"/>
                          <a:ea typeface="Calibri" panose="020F0502020204030204" pitchFamily="34" charset="0"/>
                          <a:cs typeface="Times New Roman" panose="02020603050405020304" pitchFamily="18" charset="0"/>
                        </a:rPr>
                        <a:t>Upoznao/la sam život majke M. </a:t>
                      </a:r>
                      <a:r>
                        <a:rPr lang="hr-HR" sz="2000" dirty="0" err="1">
                          <a:solidFill>
                            <a:prstClr val="black"/>
                          </a:solidFill>
                          <a:latin typeface="+mn-lt"/>
                          <a:ea typeface="Calibri" panose="020F0502020204030204" pitchFamily="34" charset="0"/>
                          <a:cs typeface="Times New Roman" panose="02020603050405020304" pitchFamily="18" charset="0"/>
                        </a:rPr>
                        <a:t>Amadeje</a:t>
                      </a:r>
                      <a:r>
                        <a:rPr lang="hr-HR" sz="2000" dirty="0">
                          <a:solidFill>
                            <a:prstClr val="black"/>
                          </a:solidFill>
                          <a:latin typeface="+mn-lt"/>
                          <a:ea typeface="Calibri" panose="020F0502020204030204" pitchFamily="34" charset="0"/>
                          <a:cs typeface="Times New Roman" panose="02020603050405020304" pitchFamily="18" charset="0"/>
                        </a:rPr>
                        <a:t> i razumijem </a:t>
                      </a:r>
                      <a:r>
                        <a:rPr lang="hr-HR" sz="2000" kern="1200" dirty="0">
                          <a:solidFill>
                            <a:schemeClr val="dk1"/>
                          </a:solidFill>
                          <a:effectLst/>
                          <a:latin typeface="+mn-lt"/>
                          <a:ea typeface="+mn-ea"/>
                          <a:cs typeface="+mn-cs"/>
                        </a:rPr>
                        <a:t>razlog njenog proglašenja pravednicom među narodima</a:t>
                      </a:r>
                      <a:endParaRPr lang="hr-HR" sz="2000" dirty="0">
                        <a:latin typeface="+mn-lt"/>
                      </a:endParaRPr>
                    </a:p>
                    <a:p>
                      <a:endParaRPr lang="hr-HR" sz="1000" dirty="0"/>
                    </a:p>
                  </a:txBody>
                  <a:tcPr marL="68580" marR="68580" marT="34290" marB="34290"/>
                </a:tc>
                <a:tc>
                  <a:txBody>
                    <a:bodyPr/>
                    <a:lstStyle/>
                    <a:p>
                      <a:endParaRPr lang="hr-HR" sz="1000" dirty="0"/>
                    </a:p>
                  </a:txBody>
                  <a:tcPr marL="68580" marR="68580" marT="34290" marB="34290"/>
                </a:tc>
                <a:tc>
                  <a:txBody>
                    <a:bodyPr/>
                    <a:lstStyle/>
                    <a:p>
                      <a:endParaRPr lang="hr-HR" sz="1000" dirty="0"/>
                    </a:p>
                  </a:txBody>
                  <a:tcPr marL="68580" marR="68580" marT="34290" marB="34290"/>
                </a:tc>
                <a:tc>
                  <a:txBody>
                    <a:bodyPr/>
                    <a:lstStyle/>
                    <a:p>
                      <a:endParaRPr lang="hr-HR" sz="1000" dirty="0"/>
                    </a:p>
                  </a:txBody>
                  <a:tcPr marL="68580" marR="68580" marT="34290" marB="34290"/>
                </a:tc>
                <a:extLst>
                  <a:ext uri="{0D108BD9-81ED-4DB2-BD59-A6C34878D82A}">
                    <a16:rowId xmlns:a16="http://schemas.microsoft.com/office/drawing/2014/main" val="10001"/>
                  </a:ext>
                </a:extLst>
              </a:tr>
              <a:tr h="1288530">
                <a:tc>
                  <a:txBody>
                    <a:bodyPr/>
                    <a:lstStyle/>
                    <a:p>
                      <a:r>
                        <a:rPr lang="hr-HR" sz="2000" dirty="0"/>
                        <a:t>Zadovoljan/na sam svojim sudjelovanjem u radu tijekom današnjeg sata</a:t>
                      </a:r>
                    </a:p>
                    <a:p>
                      <a:endParaRPr lang="hr-HR" sz="2000" dirty="0"/>
                    </a:p>
                  </a:txBody>
                  <a:tcPr marL="68580" marR="68580" marT="34290" marB="34290"/>
                </a:tc>
                <a:tc>
                  <a:txBody>
                    <a:bodyPr/>
                    <a:lstStyle/>
                    <a:p>
                      <a:endParaRPr lang="hr-HR" sz="1000"/>
                    </a:p>
                  </a:txBody>
                  <a:tcPr marL="68580" marR="68580" marT="34290" marB="34290"/>
                </a:tc>
                <a:tc>
                  <a:txBody>
                    <a:bodyPr/>
                    <a:lstStyle/>
                    <a:p>
                      <a:endParaRPr lang="hr-HR" sz="1000" dirty="0"/>
                    </a:p>
                  </a:txBody>
                  <a:tcPr marL="68580" marR="68580" marT="34290" marB="34290"/>
                </a:tc>
                <a:tc>
                  <a:txBody>
                    <a:bodyPr/>
                    <a:lstStyle/>
                    <a:p>
                      <a:endParaRPr lang="hr-HR" sz="1000" dirty="0"/>
                    </a:p>
                  </a:txBody>
                  <a:tcPr marL="68580" marR="68580" marT="34290" marB="34290"/>
                </a:tc>
                <a:extLst>
                  <a:ext uri="{0D108BD9-81ED-4DB2-BD59-A6C34878D82A}">
                    <a16:rowId xmlns:a16="http://schemas.microsoft.com/office/drawing/2014/main" val="10002"/>
                  </a:ext>
                </a:extLst>
              </a:tr>
              <a:tr h="1377847">
                <a:tc>
                  <a:txBody>
                    <a:bodyPr/>
                    <a:lstStyle/>
                    <a:p>
                      <a:r>
                        <a:rPr lang="hr-HR" sz="2000" dirty="0"/>
                        <a:t>Primjer </a:t>
                      </a:r>
                      <a:r>
                        <a:rPr lang="hr-HR" sz="2000" dirty="0">
                          <a:solidFill>
                            <a:prstClr val="black"/>
                          </a:solidFill>
                          <a:latin typeface="+mn-lt"/>
                          <a:ea typeface="Calibri" panose="020F0502020204030204" pitchFamily="34" charset="0"/>
                          <a:cs typeface="Times New Roman" panose="02020603050405020304" pitchFamily="18" charset="0"/>
                        </a:rPr>
                        <a:t>majke M. </a:t>
                      </a:r>
                      <a:r>
                        <a:rPr lang="hr-HR" sz="2000" dirty="0" err="1">
                          <a:solidFill>
                            <a:prstClr val="black"/>
                          </a:solidFill>
                          <a:latin typeface="+mn-lt"/>
                          <a:ea typeface="Calibri" panose="020F0502020204030204" pitchFamily="34" charset="0"/>
                          <a:cs typeface="Times New Roman" panose="02020603050405020304" pitchFamily="18" charset="0"/>
                        </a:rPr>
                        <a:t>Amadeje</a:t>
                      </a:r>
                      <a:r>
                        <a:rPr lang="hr-HR" sz="2000" dirty="0">
                          <a:solidFill>
                            <a:prstClr val="black"/>
                          </a:solidFill>
                          <a:latin typeface="+mn-lt"/>
                          <a:ea typeface="Calibri" panose="020F0502020204030204" pitchFamily="34" charset="0"/>
                          <a:cs typeface="Times New Roman" panose="02020603050405020304" pitchFamily="18" charset="0"/>
                        </a:rPr>
                        <a:t> potiče me na veću hrabrost u izazovnim situacijama života</a:t>
                      </a:r>
                      <a:endParaRPr lang="hr-HR" sz="2000" dirty="0"/>
                    </a:p>
                    <a:p>
                      <a:endParaRPr lang="hr-HR" sz="2000" dirty="0"/>
                    </a:p>
                  </a:txBody>
                  <a:tcPr marL="68580" marR="68580" marT="34290" marB="34290"/>
                </a:tc>
                <a:tc>
                  <a:txBody>
                    <a:bodyPr/>
                    <a:lstStyle/>
                    <a:p>
                      <a:endParaRPr lang="hr-HR" sz="1000" dirty="0"/>
                    </a:p>
                  </a:txBody>
                  <a:tcPr marL="68580" marR="68580" marT="34290" marB="34290"/>
                </a:tc>
                <a:tc>
                  <a:txBody>
                    <a:bodyPr/>
                    <a:lstStyle/>
                    <a:p>
                      <a:endParaRPr lang="hr-HR" sz="1000" dirty="0"/>
                    </a:p>
                  </a:txBody>
                  <a:tcPr marL="68580" marR="68580" marT="34290" marB="34290"/>
                </a:tc>
                <a:tc>
                  <a:txBody>
                    <a:bodyPr/>
                    <a:lstStyle/>
                    <a:p>
                      <a:endParaRPr lang="hr-HR" sz="1000" dirty="0"/>
                    </a:p>
                  </a:txBody>
                  <a:tcPr marL="68580" marR="68580" marT="34290" marB="34290"/>
                </a:tc>
                <a:extLst>
                  <a:ext uri="{0D108BD9-81ED-4DB2-BD59-A6C34878D82A}">
                    <a16:rowId xmlns:a16="http://schemas.microsoft.com/office/drawing/2014/main" val="10003"/>
                  </a:ext>
                </a:extLst>
              </a:tr>
            </a:tbl>
          </a:graphicData>
        </a:graphic>
      </p:graphicFrame>
      <p:pic>
        <p:nvPicPr>
          <p:cNvPr id="4" name="Slika 3"/>
          <p:cNvPicPr>
            <a:picLocks noChangeAspect="1"/>
          </p:cNvPicPr>
          <p:nvPr/>
        </p:nvPicPr>
        <p:blipFill rotWithShape="1">
          <a:blip r:embed="rId2" cstate="print">
            <a:extLst>
              <a:ext uri="{28A0092B-C50C-407E-A947-70E740481C1C}">
                <a14:useLocalDpi xmlns:a14="http://schemas.microsoft.com/office/drawing/2010/main" val="0"/>
              </a:ext>
            </a:extLst>
          </a:blip>
          <a:srcRect l="17934" r="15054" b="18405"/>
          <a:stretch/>
        </p:blipFill>
        <p:spPr>
          <a:xfrm>
            <a:off x="4427984" y="1556792"/>
            <a:ext cx="679838" cy="6952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l="13533" t="3088" r="15186" b="17789"/>
          <a:stretch/>
        </p:blipFill>
        <p:spPr>
          <a:xfrm>
            <a:off x="6227225" y="1540732"/>
            <a:ext cx="632129" cy="73692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Slika 7"/>
          <p:cNvPicPr>
            <a:picLocks noChangeAspect="1"/>
          </p:cNvPicPr>
          <p:nvPr/>
        </p:nvPicPr>
        <p:blipFill rotWithShape="1">
          <a:blip r:embed="rId4" cstate="print">
            <a:extLst>
              <a:ext uri="{28A0092B-C50C-407E-A947-70E740481C1C}">
                <a14:useLocalDpi xmlns:a14="http://schemas.microsoft.com/office/drawing/2010/main" val="0"/>
              </a:ext>
            </a:extLst>
          </a:blip>
          <a:srcRect l="6919" t="4907" r="4710" b="3267"/>
          <a:stretch/>
        </p:blipFill>
        <p:spPr>
          <a:xfrm>
            <a:off x="7884368" y="1601581"/>
            <a:ext cx="673876" cy="67607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kstniOkvir 1"/>
          <p:cNvSpPr txBox="1"/>
          <p:nvPr/>
        </p:nvSpPr>
        <p:spPr>
          <a:xfrm>
            <a:off x="576064" y="112276"/>
            <a:ext cx="8604448" cy="461665"/>
          </a:xfrm>
          <a:prstGeom prst="rect">
            <a:avLst/>
          </a:prstGeom>
          <a:noFill/>
        </p:spPr>
        <p:txBody>
          <a:bodyPr wrap="square" rtlCol="0">
            <a:spAutoFit/>
          </a:bodyPr>
          <a:lstStyle/>
          <a:p>
            <a:r>
              <a:rPr lang="hr-HR" sz="2400" dirty="0">
                <a:solidFill>
                  <a:schemeClr val="accent5">
                    <a:lumMod val="75000"/>
                  </a:schemeClr>
                </a:solidFill>
              </a:rPr>
              <a:t>SAMOVREDNOVANJE </a:t>
            </a:r>
            <a:endParaRPr lang="hr-HR" sz="2000" dirty="0">
              <a:solidFill>
                <a:schemeClr val="accent5">
                  <a:lumMod val="75000"/>
                </a:schemeClr>
              </a:solidFill>
            </a:endParaRPr>
          </a:p>
        </p:txBody>
      </p:sp>
      <p:sp>
        <p:nvSpPr>
          <p:cNvPr id="6" name="TekstniOkvir 5"/>
          <p:cNvSpPr txBox="1"/>
          <p:nvPr/>
        </p:nvSpPr>
        <p:spPr>
          <a:xfrm>
            <a:off x="539552" y="692696"/>
            <a:ext cx="5184576" cy="338554"/>
          </a:xfrm>
          <a:prstGeom prst="rect">
            <a:avLst/>
          </a:prstGeom>
          <a:noFill/>
        </p:spPr>
        <p:txBody>
          <a:bodyPr wrap="square" rtlCol="0">
            <a:spAutoFit/>
          </a:bodyPr>
          <a:lstStyle/>
          <a:p>
            <a:r>
              <a:rPr lang="hr-HR" sz="1600" i="1" dirty="0"/>
              <a:t>Može se provesti kroz razgovor s učenicima (dizanjem ruku)</a:t>
            </a:r>
          </a:p>
        </p:txBody>
      </p:sp>
    </p:spTree>
    <p:extLst>
      <p:ext uri="{BB962C8B-B14F-4D97-AF65-F5344CB8AC3E}">
        <p14:creationId xmlns:p14="http://schemas.microsoft.com/office/powerpoint/2010/main" val="121106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p:cNvSpPr txBox="1"/>
          <p:nvPr/>
        </p:nvSpPr>
        <p:spPr>
          <a:xfrm>
            <a:off x="544996" y="645596"/>
            <a:ext cx="8280920" cy="400110"/>
          </a:xfrm>
          <a:prstGeom prst="rect">
            <a:avLst/>
          </a:prstGeom>
          <a:noFill/>
        </p:spPr>
        <p:txBody>
          <a:bodyPr wrap="square" rtlCol="0">
            <a:spAutoFit/>
          </a:bodyPr>
          <a:lstStyle/>
          <a:p>
            <a:r>
              <a:rPr lang="hr-HR" sz="2000" dirty="0">
                <a:solidFill>
                  <a:prstClr val="black"/>
                </a:solidFill>
              </a:rPr>
              <a:t>Stavi kvačicu u kružić pokraj teksta koji govori kako bi ti postupio</a:t>
            </a:r>
          </a:p>
        </p:txBody>
      </p:sp>
      <p:sp>
        <p:nvSpPr>
          <p:cNvPr id="3" name="Pravokutnik 2"/>
          <p:cNvSpPr/>
          <p:nvPr/>
        </p:nvSpPr>
        <p:spPr>
          <a:xfrm>
            <a:off x="539553" y="177075"/>
            <a:ext cx="4536503" cy="400110"/>
          </a:xfrm>
          <a:prstGeom prst="rect">
            <a:avLst/>
          </a:prstGeom>
        </p:spPr>
        <p:txBody>
          <a:bodyPr wrap="square">
            <a:spAutoFit/>
          </a:bodyPr>
          <a:lstStyle/>
          <a:p>
            <a:r>
              <a:rPr lang="hr-HR" sz="2000" dirty="0">
                <a:solidFill>
                  <a:srgbClr val="0033CC"/>
                </a:solidFill>
              </a:rPr>
              <a:t>Mali psiho test</a:t>
            </a:r>
            <a:endParaRPr lang="hr-HR" sz="1600" dirty="0">
              <a:solidFill>
                <a:srgbClr val="0033CC"/>
              </a:solidFill>
            </a:endParaRPr>
          </a:p>
        </p:txBody>
      </p:sp>
      <p:graphicFrame>
        <p:nvGraphicFramePr>
          <p:cNvPr id="4" name="Tablica 3"/>
          <p:cNvGraphicFramePr>
            <a:graphicFrameLocks noGrp="1"/>
          </p:cNvGraphicFramePr>
          <p:nvPr/>
        </p:nvGraphicFramePr>
        <p:xfrm>
          <a:off x="863588" y="1196752"/>
          <a:ext cx="7632848" cy="5428308"/>
        </p:xfrm>
        <a:graphic>
          <a:graphicData uri="http://schemas.openxmlformats.org/drawingml/2006/table">
            <a:tbl>
              <a:tblPr firstRow="1" bandRow="1">
                <a:tableStyleId>{7DF18680-E054-41AD-8BC1-D1AEF772440D}</a:tableStyleId>
              </a:tblPr>
              <a:tblGrid>
                <a:gridCol w="7632848">
                  <a:extLst>
                    <a:ext uri="{9D8B030D-6E8A-4147-A177-3AD203B41FA5}">
                      <a16:colId xmlns:a16="http://schemas.microsoft.com/office/drawing/2014/main" val="20000"/>
                    </a:ext>
                  </a:extLst>
                </a:gridCol>
              </a:tblGrid>
              <a:tr h="10225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2400" b="1" kern="1200" dirty="0">
                          <a:solidFill>
                            <a:schemeClr val="lt1"/>
                          </a:solidFill>
                          <a:effectLst/>
                          <a:latin typeface="+mn-lt"/>
                          <a:ea typeface="+mn-ea"/>
                          <a:cs typeface="+mn-cs"/>
                        </a:rPr>
                        <a:t>Prijatelju iz razreda loše ide matematika, a ti si iz ispita dobio odličan. Što ćeš učiniti?</a:t>
                      </a:r>
                    </a:p>
                    <a:p>
                      <a:pPr algn="ctr"/>
                      <a:endParaRPr lang="hr-HR" sz="2400" dirty="0"/>
                    </a:p>
                  </a:txBody>
                  <a:tcPr/>
                </a:tc>
                <a:extLst>
                  <a:ext uri="{0D108BD9-81ED-4DB2-BD59-A6C34878D82A}">
                    <a16:rowId xmlns:a16="http://schemas.microsoft.com/office/drawing/2014/main" val="10000"/>
                  </a:ext>
                </a:extLst>
              </a:tr>
              <a:tr h="1022514">
                <a:tc>
                  <a:txBody>
                    <a:bodyPr/>
                    <a:lstStyle/>
                    <a:p>
                      <a:r>
                        <a:rPr lang="hr-HR" dirty="0"/>
                        <a:t>        </a:t>
                      </a:r>
                      <a:r>
                        <a:rPr lang="hr-HR" sz="2200" dirty="0"/>
                        <a:t>Radovat ću se svom uspjehu ne gledajući na žalost prijatelja.</a:t>
                      </a:r>
                    </a:p>
                    <a:p>
                      <a:r>
                        <a:rPr lang="hr-HR" sz="2200" dirty="0"/>
                        <a:t>       On će to već naučiti… I ja sam se trudio vježbajući</a:t>
                      </a:r>
                      <a:endParaRPr lang="hr-HR" sz="2200" baseline="0" dirty="0"/>
                    </a:p>
                    <a:p>
                      <a:r>
                        <a:rPr lang="hr-HR" sz="2200" baseline="0" dirty="0"/>
                        <a:t>       matematiku nekoliko dana</a:t>
                      </a:r>
                      <a:r>
                        <a:rPr lang="hr-HR" sz="2200" dirty="0"/>
                        <a:t>.</a:t>
                      </a:r>
                    </a:p>
                  </a:txBody>
                  <a:tcPr/>
                </a:tc>
                <a:extLst>
                  <a:ext uri="{0D108BD9-81ED-4DB2-BD59-A6C34878D82A}">
                    <a16:rowId xmlns:a16="http://schemas.microsoft.com/office/drawing/2014/main" val="10001"/>
                  </a:ext>
                </a:extLst>
              </a:tr>
              <a:tr h="1022514">
                <a:tc>
                  <a:txBody>
                    <a:bodyPr/>
                    <a:lstStyle/>
                    <a:p>
                      <a:r>
                        <a:rPr lang="hr-HR" dirty="0"/>
                        <a:t>        </a:t>
                      </a:r>
                      <a:r>
                        <a:rPr lang="hr-HR" sz="2200" dirty="0"/>
                        <a:t>Prići ću žalosnom prijatelju i ponuditi mu svoju pomoć.</a:t>
                      </a:r>
                    </a:p>
                    <a:p>
                      <a:r>
                        <a:rPr lang="hr-HR" sz="2200" dirty="0"/>
                        <a:t>       Nemam puno slobodnog vremena, no vjerujem</a:t>
                      </a:r>
                      <a:r>
                        <a:rPr lang="hr-HR" sz="2200" baseline="0" dirty="0"/>
                        <a:t> da će uspjeti</a:t>
                      </a:r>
                    </a:p>
                    <a:p>
                      <a:r>
                        <a:rPr lang="hr-HR" sz="2200" baseline="0" dirty="0"/>
                        <a:t>       naučiti.</a:t>
                      </a:r>
                      <a:endParaRPr lang="hr-HR" sz="2200" dirty="0"/>
                    </a:p>
                  </a:txBody>
                  <a:tcPr/>
                </a:tc>
                <a:extLst>
                  <a:ext uri="{0D108BD9-81ED-4DB2-BD59-A6C34878D82A}">
                    <a16:rowId xmlns:a16="http://schemas.microsoft.com/office/drawing/2014/main" val="10002"/>
                  </a:ext>
                </a:extLst>
              </a:tr>
              <a:tr h="1022514">
                <a:tc>
                  <a:txBody>
                    <a:bodyPr/>
                    <a:lstStyle/>
                    <a:p>
                      <a:r>
                        <a:rPr lang="hr-HR" dirty="0"/>
                        <a:t>        </a:t>
                      </a:r>
                      <a:r>
                        <a:rPr lang="hr-HR" sz="2200" dirty="0"/>
                        <a:t>Pozvat ću prijatelja na igru kako bi zaboravio svoju žalost,</a:t>
                      </a:r>
                      <a:r>
                        <a:rPr lang="hr-HR" sz="2200" baseline="0" dirty="0"/>
                        <a:t> a</a:t>
                      </a:r>
                    </a:p>
                    <a:p>
                      <a:r>
                        <a:rPr lang="hr-HR" sz="2200" baseline="0" dirty="0"/>
                        <a:t>       svoj problem neka sam riješi.</a:t>
                      </a:r>
                      <a:endParaRPr lang="hr-HR" sz="2200" dirty="0"/>
                    </a:p>
                  </a:txBody>
                  <a:tcPr/>
                </a:tc>
                <a:extLst>
                  <a:ext uri="{0D108BD9-81ED-4DB2-BD59-A6C34878D82A}">
                    <a16:rowId xmlns:a16="http://schemas.microsoft.com/office/drawing/2014/main" val="10003"/>
                  </a:ext>
                </a:extLst>
              </a:tr>
              <a:tr h="1022514">
                <a:tc>
                  <a:txBody>
                    <a:bodyPr/>
                    <a:lstStyle/>
                    <a:p>
                      <a:r>
                        <a:rPr lang="hr-HR" dirty="0"/>
                        <a:t>         </a:t>
                      </a:r>
                      <a:r>
                        <a:rPr lang="hr-HR" sz="2200" dirty="0"/>
                        <a:t>Pomoći ću mu i pohvaliti</a:t>
                      </a:r>
                      <a:r>
                        <a:rPr lang="hr-HR" sz="2200" baseline="0" dirty="0"/>
                        <a:t> se u razredu da sam učinio dobro</a:t>
                      </a:r>
                    </a:p>
                    <a:p>
                      <a:r>
                        <a:rPr lang="hr-HR" sz="2200" baseline="0" dirty="0"/>
                        <a:t>       djelo. Neka to bude primjer i drugim učenicima.</a:t>
                      </a:r>
                      <a:endParaRPr lang="hr-HR" sz="2200" dirty="0"/>
                    </a:p>
                  </a:txBody>
                  <a:tcPr/>
                </a:tc>
                <a:extLst>
                  <a:ext uri="{0D108BD9-81ED-4DB2-BD59-A6C34878D82A}">
                    <a16:rowId xmlns:a16="http://schemas.microsoft.com/office/drawing/2014/main" val="10004"/>
                  </a:ext>
                </a:extLst>
              </a:tr>
            </a:tbl>
          </a:graphicData>
        </a:graphic>
      </p:graphicFrame>
      <p:sp>
        <p:nvSpPr>
          <p:cNvPr id="6" name="Dijagram toka: Poveznik 5"/>
          <p:cNvSpPr/>
          <p:nvPr/>
        </p:nvSpPr>
        <p:spPr>
          <a:xfrm>
            <a:off x="539552" y="3573016"/>
            <a:ext cx="648072" cy="684126"/>
          </a:xfrm>
          <a:prstGeom prst="flowChartConnector">
            <a:avLst/>
          </a:prstGeom>
          <a:solidFill>
            <a:schemeClr val="accent6">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prstClr val="white"/>
              </a:solidFill>
            </a:endParaRPr>
          </a:p>
        </p:txBody>
      </p:sp>
      <p:sp>
        <p:nvSpPr>
          <p:cNvPr id="7" name="Dijagram toka: Poveznik 6"/>
          <p:cNvSpPr/>
          <p:nvPr/>
        </p:nvSpPr>
        <p:spPr>
          <a:xfrm>
            <a:off x="539552" y="4653136"/>
            <a:ext cx="648072" cy="684126"/>
          </a:xfrm>
          <a:prstGeom prst="flowChartConnector">
            <a:avLst/>
          </a:prstGeom>
          <a:solidFill>
            <a:schemeClr val="accent6">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prstClr val="white"/>
                </a:solidFill>
              </a:rPr>
              <a:t>       </a:t>
            </a:r>
          </a:p>
        </p:txBody>
      </p:sp>
      <p:sp>
        <p:nvSpPr>
          <p:cNvPr id="8" name="Dijagram toka: Poveznik 7"/>
          <p:cNvSpPr/>
          <p:nvPr/>
        </p:nvSpPr>
        <p:spPr>
          <a:xfrm>
            <a:off x="539552" y="5697202"/>
            <a:ext cx="648072" cy="684126"/>
          </a:xfrm>
          <a:prstGeom prst="flowChartConnector">
            <a:avLst/>
          </a:prstGeom>
          <a:solidFill>
            <a:schemeClr val="accent6">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prstClr val="white"/>
              </a:solidFill>
            </a:endParaRPr>
          </a:p>
        </p:txBody>
      </p:sp>
      <p:sp>
        <p:nvSpPr>
          <p:cNvPr id="9" name="Dijagram toka: Poveznik 8"/>
          <p:cNvSpPr/>
          <p:nvPr/>
        </p:nvSpPr>
        <p:spPr>
          <a:xfrm>
            <a:off x="539552" y="2507358"/>
            <a:ext cx="648072" cy="684126"/>
          </a:xfrm>
          <a:prstGeom prst="flowChartConnector">
            <a:avLst/>
          </a:prstGeom>
          <a:solidFill>
            <a:schemeClr val="accent6">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prstClr val="white"/>
              </a:solidFill>
            </a:endParaRPr>
          </a:p>
        </p:txBody>
      </p:sp>
      <p:sp>
        <p:nvSpPr>
          <p:cNvPr id="10" name="TekstniOkvir 9"/>
          <p:cNvSpPr txBox="1"/>
          <p:nvPr/>
        </p:nvSpPr>
        <p:spPr>
          <a:xfrm>
            <a:off x="323528" y="1484784"/>
            <a:ext cx="432048" cy="369332"/>
          </a:xfrm>
          <a:prstGeom prst="rect">
            <a:avLst/>
          </a:prstGeom>
          <a:noFill/>
        </p:spPr>
        <p:txBody>
          <a:bodyPr wrap="square" rtlCol="0">
            <a:spAutoFit/>
          </a:bodyPr>
          <a:lstStyle/>
          <a:p>
            <a:r>
              <a:rPr lang="hr-HR" dirty="0">
                <a:solidFill>
                  <a:prstClr val="black"/>
                </a:solidFill>
              </a:rPr>
              <a:t>1.</a:t>
            </a:r>
          </a:p>
        </p:txBody>
      </p:sp>
    </p:spTree>
    <p:extLst>
      <p:ext uri="{BB962C8B-B14F-4D97-AF65-F5344CB8AC3E}">
        <p14:creationId xmlns:p14="http://schemas.microsoft.com/office/powerpoint/2010/main" val="2383570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pattFill prst="divot">
          <a:fgClr>
            <a:schemeClr val="accent1"/>
          </a:fgClr>
          <a:bgClr>
            <a:schemeClr val="bg1"/>
          </a:bgClr>
        </a:pattFill>
        <a:effectLst/>
      </p:bgPr>
    </p:bg>
    <p:spTree>
      <p:nvGrpSpPr>
        <p:cNvPr id="1" name=""/>
        <p:cNvGrpSpPr/>
        <p:nvPr/>
      </p:nvGrpSpPr>
      <p:grpSpPr>
        <a:xfrm>
          <a:off x="0" y="0"/>
          <a:ext cx="0" cy="0"/>
          <a:chOff x="0" y="0"/>
          <a:chExt cx="0" cy="0"/>
        </a:xfrm>
      </p:grpSpPr>
      <p:sp>
        <p:nvSpPr>
          <p:cNvPr id="2" name="TekstniOkvir 1"/>
          <p:cNvSpPr txBox="1"/>
          <p:nvPr/>
        </p:nvSpPr>
        <p:spPr>
          <a:xfrm>
            <a:off x="323528" y="827420"/>
            <a:ext cx="432048" cy="369332"/>
          </a:xfrm>
          <a:prstGeom prst="rect">
            <a:avLst/>
          </a:prstGeom>
          <a:noFill/>
        </p:spPr>
        <p:txBody>
          <a:bodyPr wrap="square" rtlCol="0">
            <a:spAutoFit/>
          </a:bodyPr>
          <a:lstStyle/>
          <a:p>
            <a:r>
              <a:rPr lang="hr-HR" dirty="0">
                <a:solidFill>
                  <a:prstClr val="black"/>
                </a:solidFill>
              </a:rPr>
              <a:t>3.</a:t>
            </a:r>
          </a:p>
        </p:txBody>
      </p:sp>
      <p:graphicFrame>
        <p:nvGraphicFramePr>
          <p:cNvPr id="3" name="Tablica 2"/>
          <p:cNvGraphicFramePr>
            <a:graphicFrameLocks noGrp="1"/>
          </p:cNvGraphicFramePr>
          <p:nvPr>
            <p:extLst>
              <p:ext uri="{D42A27DB-BD31-4B8C-83A1-F6EECF244321}">
                <p14:modId xmlns:p14="http://schemas.microsoft.com/office/powerpoint/2010/main" val="728739869"/>
              </p:ext>
            </p:extLst>
          </p:nvPr>
        </p:nvGraphicFramePr>
        <p:xfrm>
          <a:off x="827584" y="764704"/>
          <a:ext cx="7632848" cy="5575844"/>
        </p:xfrm>
        <a:graphic>
          <a:graphicData uri="http://schemas.openxmlformats.org/drawingml/2006/table">
            <a:tbl>
              <a:tblPr firstRow="1" bandRow="1">
                <a:tableStyleId>{21E4AEA4-8DFA-4A89-87EB-49C32662AFE0}</a:tableStyleId>
              </a:tblPr>
              <a:tblGrid>
                <a:gridCol w="7632848">
                  <a:extLst>
                    <a:ext uri="{9D8B030D-6E8A-4147-A177-3AD203B41FA5}">
                      <a16:colId xmlns:a16="http://schemas.microsoft.com/office/drawing/2014/main" val="20000"/>
                    </a:ext>
                  </a:extLst>
                </a:gridCol>
              </a:tblGrid>
              <a:tr h="1045031">
                <a:tc>
                  <a:txBody>
                    <a:bodyPr/>
                    <a:lstStyle/>
                    <a:p>
                      <a:pPr algn="l"/>
                      <a:r>
                        <a:rPr lang="hr-HR" sz="2600" dirty="0"/>
                        <a:t>Učenik iz razreda te pred svima uvrijedio.</a:t>
                      </a:r>
                      <a:r>
                        <a:rPr lang="hr-HR" sz="2600" baseline="0" dirty="0"/>
                        <a:t> To ti je teško palo jer je bilo pred djevojkom koja ti se sviđa. Što ćeš učiniti?</a:t>
                      </a:r>
                    </a:p>
                  </a:txBody>
                  <a:tcPr/>
                </a:tc>
                <a:extLst>
                  <a:ext uri="{0D108BD9-81ED-4DB2-BD59-A6C34878D82A}">
                    <a16:rowId xmlns:a16="http://schemas.microsoft.com/office/drawing/2014/main" val="10000"/>
                  </a:ext>
                </a:extLst>
              </a:tr>
              <a:tr h="943882">
                <a:tc>
                  <a:txBody>
                    <a:bodyPr/>
                    <a:lstStyle/>
                    <a:p>
                      <a:r>
                        <a:rPr lang="hr-HR" sz="2200" dirty="0"/>
                        <a:t>       Oprostit ću mu u srcu i pomoliti se za njega. Svojim</a:t>
                      </a:r>
                    </a:p>
                    <a:p>
                      <a:r>
                        <a:rPr lang="hr-HR" sz="2200" dirty="0"/>
                        <a:t>       ponašanjem</a:t>
                      </a:r>
                      <a:r>
                        <a:rPr lang="hr-HR" sz="2200" baseline="0" dirty="0"/>
                        <a:t> i radom</a:t>
                      </a:r>
                      <a:r>
                        <a:rPr lang="hr-HR" sz="2200" dirty="0"/>
                        <a:t> pokazat ću svoje kvalitete pa mi uvreda</a:t>
                      </a:r>
                    </a:p>
                    <a:p>
                      <a:r>
                        <a:rPr lang="hr-HR" sz="2200" dirty="0"/>
                        <a:t>       neće nauditi. </a:t>
                      </a:r>
                    </a:p>
                  </a:txBody>
                  <a:tcPr/>
                </a:tc>
                <a:extLst>
                  <a:ext uri="{0D108BD9-81ED-4DB2-BD59-A6C34878D82A}">
                    <a16:rowId xmlns:a16="http://schemas.microsoft.com/office/drawing/2014/main" val="10001"/>
                  </a:ext>
                </a:extLst>
              </a:tr>
              <a:tr h="943882">
                <a:tc>
                  <a:txBody>
                    <a:bodyPr/>
                    <a:lstStyle/>
                    <a:p>
                      <a:r>
                        <a:rPr lang="hr-HR" dirty="0"/>
                        <a:t>     </a:t>
                      </a:r>
                    </a:p>
                    <a:p>
                      <a:r>
                        <a:rPr lang="hr-HR" sz="2200" dirty="0"/>
                        <a:t>      Povrijeđeno</a:t>
                      </a:r>
                      <a:r>
                        <a:rPr lang="hr-HR" sz="2200" baseline="0" dirty="0"/>
                        <a:t> ću se povući i izbjegavati svaki kontakt s njime.</a:t>
                      </a:r>
                      <a:endParaRPr lang="hr-HR" sz="2200" dirty="0"/>
                    </a:p>
                  </a:txBody>
                  <a:tcPr/>
                </a:tc>
                <a:extLst>
                  <a:ext uri="{0D108BD9-81ED-4DB2-BD59-A6C34878D82A}">
                    <a16:rowId xmlns:a16="http://schemas.microsoft.com/office/drawing/2014/main" val="10002"/>
                  </a:ext>
                </a:extLst>
              </a:tr>
              <a:tr h="1069913">
                <a:tc>
                  <a:txBody>
                    <a:bodyPr/>
                    <a:lstStyle/>
                    <a:p>
                      <a:r>
                        <a:rPr lang="hr-HR" dirty="0"/>
                        <a:t>       </a:t>
                      </a:r>
                    </a:p>
                    <a:p>
                      <a:r>
                        <a:rPr lang="hr-HR" dirty="0"/>
                        <a:t>       </a:t>
                      </a:r>
                      <a:r>
                        <a:rPr lang="hr-HR" sz="2200" dirty="0"/>
                        <a:t>Ogovarat ću ga pred svima i javno iznijeti njegove mane</a:t>
                      </a:r>
                      <a:r>
                        <a:rPr lang="hr-HR" sz="2200" baseline="0" dirty="0"/>
                        <a:t> kako</a:t>
                      </a:r>
                    </a:p>
                    <a:p>
                      <a:r>
                        <a:rPr lang="hr-HR" sz="2200" baseline="0" dirty="0"/>
                        <a:t>      bih mu se osvetio.</a:t>
                      </a:r>
                      <a:endParaRPr lang="hr-HR" sz="2200" dirty="0"/>
                    </a:p>
                    <a:p>
                      <a:endParaRPr lang="hr-HR" dirty="0"/>
                    </a:p>
                  </a:txBody>
                  <a:tcPr/>
                </a:tc>
                <a:extLst>
                  <a:ext uri="{0D108BD9-81ED-4DB2-BD59-A6C34878D82A}">
                    <a16:rowId xmlns:a16="http://schemas.microsoft.com/office/drawing/2014/main" val="10003"/>
                  </a:ext>
                </a:extLst>
              </a:tr>
              <a:tr h="943882">
                <a:tc>
                  <a:txBody>
                    <a:bodyPr/>
                    <a:lstStyle/>
                    <a:p>
                      <a:r>
                        <a:rPr lang="hr-HR" dirty="0"/>
                        <a:t>J</a:t>
                      </a:r>
                      <a:r>
                        <a:rPr lang="hr-HR" baseline="0" dirty="0"/>
                        <a:t>     </a:t>
                      </a:r>
                    </a:p>
                    <a:p>
                      <a:r>
                        <a:rPr lang="hr-HR" baseline="0"/>
                        <a:t>        </a:t>
                      </a:r>
                      <a:r>
                        <a:rPr lang="hr-HR" sz="2200" baseline="0" dirty="0"/>
                        <a:t>Jači sam od njega. Istući ću ga čim izađemo iz škole. </a:t>
                      </a:r>
                      <a:endParaRPr lang="hr-HR" sz="2200" dirty="0"/>
                    </a:p>
                  </a:txBody>
                  <a:tcPr/>
                </a:tc>
                <a:extLst>
                  <a:ext uri="{0D108BD9-81ED-4DB2-BD59-A6C34878D82A}">
                    <a16:rowId xmlns:a16="http://schemas.microsoft.com/office/drawing/2014/main" val="10004"/>
                  </a:ext>
                </a:extLst>
              </a:tr>
            </a:tbl>
          </a:graphicData>
        </a:graphic>
      </p:graphicFrame>
      <p:sp>
        <p:nvSpPr>
          <p:cNvPr id="4" name="Dijagram toka: Poveznik 3"/>
          <p:cNvSpPr/>
          <p:nvPr/>
        </p:nvSpPr>
        <p:spPr>
          <a:xfrm>
            <a:off x="467544" y="2276872"/>
            <a:ext cx="648072" cy="684126"/>
          </a:xfrm>
          <a:prstGeom prst="flowChartConnector">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prstClr val="white"/>
              </a:solidFill>
            </a:endParaRPr>
          </a:p>
        </p:txBody>
      </p:sp>
      <p:sp>
        <p:nvSpPr>
          <p:cNvPr id="5" name="Dijagram toka: Poveznik 4"/>
          <p:cNvSpPr/>
          <p:nvPr/>
        </p:nvSpPr>
        <p:spPr>
          <a:xfrm>
            <a:off x="467544" y="3284984"/>
            <a:ext cx="648072" cy="684126"/>
          </a:xfrm>
          <a:prstGeom prst="flowChartConnector">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prstClr val="white"/>
              </a:solidFill>
            </a:endParaRPr>
          </a:p>
        </p:txBody>
      </p:sp>
      <p:sp>
        <p:nvSpPr>
          <p:cNvPr id="6" name="Dijagram toka: Poveznik 5"/>
          <p:cNvSpPr/>
          <p:nvPr/>
        </p:nvSpPr>
        <p:spPr>
          <a:xfrm>
            <a:off x="467544" y="4365104"/>
            <a:ext cx="648072" cy="684126"/>
          </a:xfrm>
          <a:prstGeom prst="flowChartConnector">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prstClr val="white"/>
              </a:solidFill>
            </a:endParaRPr>
          </a:p>
        </p:txBody>
      </p:sp>
      <p:sp>
        <p:nvSpPr>
          <p:cNvPr id="7" name="Dijagram toka: Poveznik 6"/>
          <p:cNvSpPr/>
          <p:nvPr/>
        </p:nvSpPr>
        <p:spPr>
          <a:xfrm>
            <a:off x="467544" y="5445224"/>
            <a:ext cx="648072" cy="684126"/>
          </a:xfrm>
          <a:prstGeom prst="flowChartConnector">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prstClr val="white"/>
              </a:solidFill>
            </a:endParaRPr>
          </a:p>
        </p:txBody>
      </p:sp>
    </p:spTree>
    <p:extLst>
      <p:ext uri="{BB962C8B-B14F-4D97-AF65-F5344CB8AC3E}">
        <p14:creationId xmlns:p14="http://schemas.microsoft.com/office/powerpoint/2010/main" val="29795728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2"/>
            <a:ext cx="9144000" cy="6840478"/>
          </a:xfrm>
          <a:prstGeom prst="rect">
            <a:avLst/>
          </a:prstGeom>
        </p:spPr>
      </p:pic>
      <p:sp>
        <p:nvSpPr>
          <p:cNvPr id="4" name="Pravokutnik 3"/>
          <p:cNvSpPr/>
          <p:nvPr/>
        </p:nvSpPr>
        <p:spPr>
          <a:xfrm>
            <a:off x="323528" y="5805264"/>
            <a:ext cx="8604956" cy="770980"/>
          </a:xfrm>
          <a:prstGeom prst="rect">
            <a:avLst/>
          </a:prstGeom>
          <a:blipFill>
            <a:blip r:embed="rId3"/>
            <a:tile tx="0" ty="0" sx="100000" sy="100000" flip="none" algn="tl"/>
          </a:blipFill>
        </p:spPr>
        <p:txBody>
          <a:bodyPr wrap="square">
            <a:spAutoFit/>
          </a:bodyPr>
          <a:lstStyle/>
          <a:p>
            <a:pPr algn="just">
              <a:lnSpc>
                <a:spcPct val="105000"/>
              </a:lnSpc>
              <a:spcAft>
                <a:spcPts val="600"/>
              </a:spcAft>
            </a:pPr>
            <a:r>
              <a:rPr lang="hr-HR" sz="2100" b="1" i="1" dirty="0">
                <a:solidFill>
                  <a:srgbClr val="000000"/>
                </a:solidFill>
                <a:latin typeface="Times New Roman" panose="02020603050405020304" pitchFamily="18" charset="0"/>
                <a:ea typeface="Calibri" panose="020F0502020204030204" pitchFamily="34" charset="0"/>
              </a:rPr>
              <a:t>Rođena sam u Petrovaradinu 28. I. 1895. Krsno ime mi je Karolina. Otac mi se zove Alojzije Pavlović, a majka Franca, oboje rodom iz Petrovaradina.</a:t>
            </a:r>
            <a:endParaRPr lang="hr-HR" sz="21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63312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1" y="2276682"/>
            <a:ext cx="6071337" cy="4581317"/>
          </a:xfrm>
          <a:prstGeom prst="rect">
            <a:avLst/>
          </a:prstGeom>
        </p:spPr>
      </p:pic>
      <p:sp>
        <p:nvSpPr>
          <p:cNvPr id="3" name="Pravokutnik 2"/>
          <p:cNvSpPr/>
          <p:nvPr/>
        </p:nvSpPr>
        <p:spPr>
          <a:xfrm>
            <a:off x="316777" y="548680"/>
            <a:ext cx="8568952" cy="1446550"/>
          </a:xfrm>
          <a:prstGeom prst="rect">
            <a:avLst/>
          </a:prstGeom>
        </p:spPr>
        <p:txBody>
          <a:bodyPr wrap="square">
            <a:spAutoFit/>
          </a:bodyPr>
          <a:lstStyle/>
          <a:p>
            <a:pPr algn="just"/>
            <a:r>
              <a:rPr lang="hr-HR" sz="2200" b="1" i="1" dirty="0">
                <a:solidFill>
                  <a:srgbClr val="000000"/>
                </a:solidFill>
                <a:latin typeface="Times New Roman" panose="02020603050405020304" pitchFamily="18" charset="0"/>
                <a:ea typeface="Calibri" panose="020F0502020204030204" pitchFamily="34" charset="0"/>
              </a:rPr>
              <a:t>Djetinjstvo sam provela u kući svojih roditelja bezbrižno, te se iz svoga najranijeg djetinjstva, osim igre, ništa drugo ne sjećam. Moja dobra mama, kad o nama djeci priča, kaže, da sam bila vrlo živa, nestašna i da se ničega nisam bojala. </a:t>
            </a:r>
            <a:endParaRPr lang="hr-HR" sz="2200" dirty="0"/>
          </a:p>
        </p:txBody>
      </p:sp>
      <p:sp>
        <p:nvSpPr>
          <p:cNvPr id="6" name="Pravokutnik 5"/>
          <p:cNvSpPr/>
          <p:nvPr/>
        </p:nvSpPr>
        <p:spPr>
          <a:xfrm>
            <a:off x="6372200" y="2276682"/>
            <a:ext cx="2520280" cy="3477875"/>
          </a:xfrm>
          <a:prstGeom prst="rect">
            <a:avLst/>
          </a:prstGeom>
        </p:spPr>
        <p:txBody>
          <a:bodyPr wrap="square">
            <a:spAutoFit/>
          </a:bodyPr>
          <a:lstStyle/>
          <a:p>
            <a:pPr algn="just"/>
            <a:r>
              <a:rPr lang="hr-HR" sz="2200" b="1" i="1" dirty="0">
                <a:solidFill>
                  <a:srgbClr val="000000"/>
                </a:solidFill>
                <a:latin typeface="Times New Roman" panose="02020603050405020304" pitchFamily="18" charset="0"/>
                <a:ea typeface="Calibri" panose="020F0502020204030204" pitchFamily="34" charset="0"/>
              </a:rPr>
              <a:t>Kaže da sam rijetko plakala, a i to, da sam bila vrlo prefrigana. Kad bi me ona kaznila, samo bi onda plakala, kad je tata bio kod kuće,  jer sam znala, da će me on uzeti u zaštitu. </a:t>
            </a:r>
            <a:endParaRPr lang="hr-HR" sz="2200" dirty="0"/>
          </a:p>
        </p:txBody>
      </p:sp>
    </p:spTree>
    <p:extLst>
      <p:ext uri="{BB962C8B-B14F-4D97-AF65-F5344CB8AC3E}">
        <p14:creationId xmlns:p14="http://schemas.microsoft.com/office/powerpoint/2010/main" val="3606235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tileRect/>
        </a:gradFill>
        <a:effectLst/>
      </p:bgPr>
    </p:bg>
    <p:spTree>
      <p:nvGrpSpPr>
        <p:cNvPr id="1" name=""/>
        <p:cNvGrpSpPr/>
        <p:nvPr/>
      </p:nvGrpSpPr>
      <p:grpSpPr>
        <a:xfrm>
          <a:off x="0" y="0"/>
          <a:ext cx="0" cy="0"/>
          <a:chOff x="0" y="0"/>
          <a:chExt cx="0" cy="0"/>
        </a:xfrm>
      </p:grpSpPr>
      <p:sp>
        <p:nvSpPr>
          <p:cNvPr id="3" name="Pravokutnik 2"/>
          <p:cNvSpPr/>
          <p:nvPr/>
        </p:nvSpPr>
        <p:spPr>
          <a:xfrm>
            <a:off x="539552" y="980728"/>
            <a:ext cx="3344400" cy="2800767"/>
          </a:xfrm>
          <a:prstGeom prst="rect">
            <a:avLst/>
          </a:prstGeom>
        </p:spPr>
        <p:txBody>
          <a:bodyPr wrap="square">
            <a:spAutoFit/>
          </a:bodyPr>
          <a:lstStyle/>
          <a:p>
            <a:pPr algn="just"/>
            <a:r>
              <a:rPr lang="hr-HR" sz="2200" b="1" i="1" dirty="0">
                <a:solidFill>
                  <a:srgbClr val="000000"/>
                </a:solidFill>
                <a:latin typeface="Times New Roman" panose="02020603050405020304" pitchFamily="18" charset="0"/>
                <a:ea typeface="Calibri" panose="020F0502020204030204" pitchFamily="34" charset="0"/>
              </a:rPr>
              <a:t>Tako se sjećam, kad sam jednom pala s tavana, a mama me u pregaču uhvatila, da sam se po licu jako ozlijedila. Sirota mama mi je rane nečim namazala i stavila me spavati. </a:t>
            </a:r>
            <a:endParaRPr lang="hr-HR" sz="2200" dirty="0">
              <a:solidFill>
                <a:prstClr val="black"/>
              </a:solidFill>
            </a:endParaRPr>
          </a:p>
        </p:txBody>
      </p:sp>
      <p:sp>
        <p:nvSpPr>
          <p:cNvPr id="4" name="Pravokutnik 3"/>
          <p:cNvSpPr/>
          <p:nvPr/>
        </p:nvSpPr>
        <p:spPr>
          <a:xfrm>
            <a:off x="538245" y="3933056"/>
            <a:ext cx="3240360" cy="1107996"/>
          </a:xfrm>
          <a:prstGeom prst="rect">
            <a:avLst/>
          </a:prstGeom>
        </p:spPr>
        <p:txBody>
          <a:bodyPr wrap="square">
            <a:spAutoFit/>
          </a:bodyPr>
          <a:lstStyle/>
          <a:p>
            <a:pPr algn="just"/>
            <a:r>
              <a:rPr lang="hr-HR" sz="2200" b="1" i="1" dirty="0">
                <a:solidFill>
                  <a:srgbClr val="000000"/>
                </a:solidFill>
                <a:latin typeface="Times New Roman" panose="02020603050405020304" pitchFamily="18" charset="0"/>
                <a:ea typeface="Calibri" panose="020F0502020204030204" pitchFamily="34" charset="0"/>
              </a:rPr>
              <a:t>Ja sam šutjela i trudila se da ne zaspem, kako bi mogla čuti kad tata dođe. </a:t>
            </a:r>
            <a:endParaRPr lang="hr-HR" sz="2200" dirty="0">
              <a:solidFill>
                <a:prstClr val="black"/>
              </a:solidFill>
            </a:endParaRPr>
          </a:p>
        </p:txBody>
      </p:sp>
      <p:pic>
        <p:nvPicPr>
          <p:cNvPr id="2" name="Slik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51398">
            <a:off x="4531112" y="1879498"/>
            <a:ext cx="4265140" cy="2545325"/>
          </a:xfrm>
          <a:prstGeom prst="rect">
            <a:avLst/>
          </a:prstGeom>
        </p:spPr>
      </p:pic>
    </p:spTree>
    <p:extLst>
      <p:ext uri="{BB962C8B-B14F-4D97-AF65-F5344CB8AC3E}">
        <p14:creationId xmlns:p14="http://schemas.microsoft.com/office/powerpoint/2010/main" val="3500295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FEF4EF"/>
            </a:gs>
            <a:gs pos="66000">
              <a:srgbClr val="FDEEE5"/>
            </a:gs>
            <a:gs pos="8100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8900000" scaled="1"/>
          <a:tileRect/>
        </a:gradFill>
        <a:effectLst/>
      </p:bgPr>
    </p:bg>
    <p:spTree>
      <p:nvGrpSpPr>
        <p:cNvPr id="1" name=""/>
        <p:cNvGrpSpPr/>
        <p:nvPr/>
      </p:nvGrpSpPr>
      <p:grpSpPr>
        <a:xfrm>
          <a:off x="0" y="0"/>
          <a:ext cx="0" cy="0"/>
          <a:chOff x="0" y="0"/>
          <a:chExt cx="0" cy="0"/>
        </a:xfrm>
      </p:grpSpPr>
      <p:sp>
        <p:nvSpPr>
          <p:cNvPr id="2" name="Pravokutnik 1"/>
          <p:cNvSpPr/>
          <p:nvPr/>
        </p:nvSpPr>
        <p:spPr>
          <a:xfrm>
            <a:off x="539552" y="836712"/>
            <a:ext cx="3060340" cy="2202526"/>
          </a:xfrm>
          <a:prstGeom prst="rect">
            <a:avLst/>
          </a:prstGeom>
        </p:spPr>
        <p:txBody>
          <a:bodyPr wrap="square">
            <a:spAutoFit/>
          </a:bodyPr>
          <a:lstStyle/>
          <a:p>
            <a:pPr algn="just">
              <a:lnSpc>
                <a:spcPct val="105000"/>
              </a:lnSpc>
              <a:spcAft>
                <a:spcPts val="450"/>
              </a:spcAft>
            </a:pPr>
            <a:r>
              <a:rPr lang="hr-HR" sz="2200" b="1" i="1" dirty="0">
                <a:solidFill>
                  <a:srgbClr val="000000"/>
                </a:solidFill>
                <a:latin typeface="Times New Roman" panose="02020603050405020304" pitchFamily="18" charset="0"/>
                <a:ea typeface="Calibri" panose="020F0502020204030204" pitchFamily="34" charset="0"/>
              </a:rPr>
              <a:t>Čim sam čula tatine korake, odmah me je počelo boljeti i jako sam plakala, samo kako bi on svratio pažnju na mene. </a:t>
            </a:r>
            <a:endParaRPr lang="hr-HR" sz="2200" b="1" dirty="0">
              <a:solidFill>
                <a:prstClr val="black"/>
              </a:solidFill>
              <a:latin typeface="Times New Roman" panose="02020603050405020304" pitchFamily="18" charset="0"/>
              <a:ea typeface="Times New Roman" panose="02020603050405020304" pitchFamily="18" charset="0"/>
            </a:endParaRPr>
          </a:p>
        </p:txBody>
      </p:sp>
      <p:sp>
        <p:nvSpPr>
          <p:cNvPr id="7" name="Pravokutnik 6"/>
          <p:cNvSpPr/>
          <p:nvPr/>
        </p:nvSpPr>
        <p:spPr>
          <a:xfrm>
            <a:off x="899592" y="2996952"/>
            <a:ext cx="3456384" cy="2936188"/>
          </a:xfrm>
          <a:prstGeom prst="rect">
            <a:avLst/>
          </a:prstGeom>
        </p:spPr>
        <p:txBody>
          <a:bodyPr wrap="square">
            <a:spAutoFit/>
          </a:bodyPr>
          <a:lstStyle/>
          <a:p>
            <a:pPr algn="just">
              <a:lnSpc>
                <a:spcPct val="105000"/>
              </a:lnSpc>
              <a:spcAft>
                <a:spcPts val="450"/>
              </a:spcAft>
            </a:pPr>
            <a:r>
              <a:rPr lang="hr-HR" sz="2200" b="1" i="1" dirty="0">
                <a:solidFill>
                  <a:srgbClr val="000000"/>
                </a:solidFill>
                <a:latin typeface="Times New Roman" panose="02020603050405020304" pitchFamily="18" charset="0"/>
                <a:ea typeface="Calibri" panose="020F0502020204030204" pitchFamily="34" charset="0"/>
              </a:rPr>
              <a:t>Svoga tatu jako sam voljela. On je znao poigrati se s nama djecom. Nitko nije znao tako tješiti kao on. Kad bi se porezali ili inače ozlijedili, čim bi tata poljubio odmah bi nam prošlo…</a:t>
            </a:r>
            <a:endParaRPr lang="hr-HR" sz="2200" b="1" dirty="0">
              <a:solidFill>
                <a:prstClr val="black"/>
              </a:solidFill>
              <a:latin typeface="Times New Roman" panose="02020603050405020304" pitchFamily="18" charset="0"/>
              <a:ea typeface="Times New Roman" panose="02020603050405020304" pitchFamily="18" charset="0"/>
            </a:endParaRPr>
          </a:p>
        </p:txBody>
      </p:sp>
      <p:pic>
        <p:nvPicPr>
          <p:cNvPr id="5" name="Slika 4"/>
          <p:cNvPicPr>
            <a:picLocks noChangeAspect="1"/>
          </p:cNvPicPr>
          <p:nvPr/>
        </p:nvPicPr>
        <p:blipFill rotWithShape="1">
          <a:blip r:embed="rId2">
            <a:extLst>
              <a:ext uri="{28A0092B-C50C-407E-A947-70E740481C1C}">
                <a14:useLocalDpi xmlns:a14="http://schemas.microsoft.com/office/drawing/2010/main" val="0"/>
              </a:ext>
            </a:extLst>
          </a:blip>
          <a:srcRect l="2429" t="15473"/>
          <a:stretch/>
        </p:blipFill>
        <p:spPr>
          <a:xfrm>
            <a:off x="4788024" y="578458"/>
            <a:ext cx="4006174" cy="4693416"/>
          </a:xfrm>
          <a:prstGeom prst="rect">
            <a:avLst/>
          </a:prstGeom>
        </p:spPr>
      </p:pic>
    </p:spTree>
    <p:extLst>
      <p:ext uri="{BB962C8B-B14F-4D97-AF65-F5344CB8AC3E}">
        <p14:creationId xmlns:p14="http://schemas.microsoft.com/office/powerpoint/2010/main" val="97863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4700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ravokutnik 2"/>
          <p:cNvSpPr/>
          <p:nvPr/>
        </p:nvSpPr>
        <p:spPr>
          <a:xfrm>
            <a:off x="467544" y="572531"/>
            <a:ext cx="2592288" cy="454612"/>
          </a:xfrm>
          <a:prstGeom prst="rect">
            <a:avLst/>
          </a:prstGeom>
        </p:spPr>
        <p:txBody>
          <a:bodyPr wrap="square">
            <a:spAutoFit/>
          </a:bodyPr>
          <a:lstStyle/>
          <a:p>
            <a:pPr>
              <a:lnSpc>
                <a:spcPct val="107000"/>
              </a:lnSpc>
              <a:spcAft>
                <a:spcPts val="800"/>
              </a:spcAft>
            </a:pPr>
            <a:r>
              <a:rPr lang="hr-HR"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Dobro je upamtiti:</a:t>
            </a:r>
            <a:endParaRPr lang="hr-HR" sz="2200" dirty="0">
              <a:solidFill>
                <a:srgbClr val="C0504D">
                  <a:lumMod val="75000"/>
                </a:srgbClr>
              </a:solidFill>
              <a:ea typeface="Calibri" panose="020F0502020204030204" pitchFamily="34" charset="0"/>
              <a:cs typeface="Times New Roman" panose="02020603050405020304" pitchFamily="18" charset="0"/>
            </a:endParaRPr>
          </a:p>
        </p:txBody>
      </p:sp>
      <p:sp>
        <p:nvSpPr>
          <p:cNvPr id="4" name="Pravokutnik 3"/>
          <p:cNvSpPr/>
          <p:nvPr/>
        </p:nvSpPr>
        <p:spPr>
          <a:xfrm rot="20972940">
            <a:off x="604404" y="1534833"/>
            <a:ext cx="3024336" cy="991618"/>
          </a:xfrm>
          <a:prstGeom prst="rect">
            <a:avLst/>
          </a:prstGeom>
        </p:spPr>
        <p:txBody>
          <a:bodyPr wrap="square">
            <a:spAutoFit/>
          </a:bodyPr>
          <a:lstStyle/>
          <a:p>
            <a:pPr algn="ctr">
              <a:lnSpc>
                <a:spcPct val="107000"/>
              </a:lnSpc>
              <a:spcAft>
                <a:spcPts val="800"/>
              </a:spcAft>
            </a:pPr>
            <a:r>
              <a:rPr lang="hr-HR" sz="2800" b="1" dirty="0">
                <a:solidFill>
                  <a:srgbClr val="C0504D">
                    <a:lumMod val="75000"/>
                  </a:srgbClr>
                </a:solidFill>
                <a:latin typeface="Times New Roman" panose="02020603050405020304" pitchFamily="18" charset="0"/>
                <a:ea typeface="Calibri" panose="020F0502020204030204" pitchFamily="34" charset="0"/>
                <a:cs typeface="Times New Roman" panose="02020603050405020304" pitchFamily="18" charset="0"/>
              </a:rPr>
              <a:t>Igra je veliki Božji dar. </a:t>
            </a:r>
            <a:endParaRPr lang="hr-HR" sz="2800" dirty="0">
              <a:solidFill>
                <a:srgbClr val="C0504D">
                  <a:lumMod val="75000"/>
                </a:srgbClr>
              </a:solidFill>
              <a:ea typeface="Calibri" panose="020F0502020204030204" pitchFamily="34" charset="0"/>
              <a:cs typeface="Times New Roman" panose="02020603050405020304" pitchFamily="18" charset="0"/>
            </a:endParaRPr>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451181"/>
            <a:ext cx="4542871" cy="3407153"/>
          </a:xfrm>
          <a:prstGeom prst="rect">
            <a:avLst/>
          </a:prstGeom>
        </p:spPr>
      </p:pic>
      <p:sp>
        <p:nvSpPr>
          <p:cNvPr id="10" name="Pravokutnik 9"/>
          <p:cNvSpPr/>
          <p:nvPr/>
        </p:nvSpPr>
        <p:spPr>
          <a:xfrm rot="826511">
            <a:off x="5292302" y="4581652"/>
            <a:ext cx="3390470" cy="1146211"/>
          </a:xfrm>
          <a:prstGeom prst="rect">
            <a:avLst/>
          </a:prstGeom>
        </p:spPr>
        <p:txBody>
          <a:bodyPr wrap="square">
            <a:spAutoFit/>
          </a:bodyPr>
          <a:lstStyle/>
          <a:p>
            <a:pPr algn="ctr">
              <a:lnSpc>
                <a:spcPct val="107000"/>
              </a:lnSpc>
              <a:spcAft>
                <a:spcPts val="800"/>
              </a:spcAft>
            </a:pPr>
            <a:r>
              <a:rPr lang="hr-HR" sz="3200" b="1" dirty="0">
                <a:solidFill>
                  <a:srgbClr val="C0504D">
                    <a:lumMod val="75000"/>
                  </a:srgbClr>
                </a:solidFill>
                <a:latin typeface="Times New Roman" panose="02020603050405020304" pitchFamily="18" charset="0"/>
                <a:ea typeface="Calibri" panose="020F0502020204030204" pitchFamily="34" charset="0"/>
                <a:cs typeface="Times New Roman" panose="02020603050405020304" pitchFamily="18" charset="0"/>
              </a:rPr>
              <a:t>Koliko razvijam taj dar?</a:t>
            </a:r>
            <a:endParaRPr lang="hr-HR" sz="3200" dirty="0">
              <a:solidFill>
                <a:srgbClr val="C0504D">
                  <a:lumMod val="75000"/>
                </a:srgbClr>
              </a:solidFill>
              <a:ea typeface="Calibri" panose="020F0502020204030204" pitchFamily="34" charset="0"/>
              <a:cs typeface="Times New Roman" panose="02020603050405020304" pitchFamily="18" charset="0"/>
            </a:endParaRPr>
          </a:p>
        </p:txBody>
      </p:sp>
      <p:pic>
        <p:nvPicPr>
          <p:cNvPr id="1026" name="Picture 2" descr="U Velikoj Gorici svečano otvorene 27. Plazma Sportske igre mladih - tpor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871" y="0"/>
            <a:ext cx="4587182" cy="3674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28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192534" y="5013176"/>
            <a:ext cx="8843962" cy="1541448"/>
          </a:xfrm>
          <a:prstGeom prst="rect">
            <a:avLst/>
          </a:prstGeom>
        </p:spPr>
        <p:txBody>
          <a:bodyPr>
            <a:spAutoFit/>
          </a:bodyPr>
          <a:lstStyle/>
          <a:p>
            <a:pPr>
              <a:lnSpc>
                <a:spcPct val="107000"/>
              </a:lnSpc>
              <a:spcAft>
                <a:spcPts val="800"/>
              </a:spcAft>
            </a:pPr>
            <a:r>
              <a:rPr lang="hr-HR" sz="2200" b="1" dirty="0">
                <a:latin typeface="Times New Roman" panose="02020603050405020304" pitchFamily="18" charset="0"/>
                <a:ea typeface="Calibri" panose="020F0502020204030204" pitchFamily="34" charset="0"/>
                <a:cs typeface="Times New Roman" panose="02020603050405020304" pitchFamily="18" charset="0"/>
              </a:rPr>
              <a:t>„</a:t>
            </a:r>
            <a:r>
              <a:rPr lang="hr-HR" sz="2200" b="1" i="1" dirty="0">
                <a:latin typeface="Times New Roman" panose="02020603050405020304" pitchFamily="18" charset="0"/>
                <a:ea typeface="Calibri" panose="020F0502020204030204" pitchFamily="34" charset="0"/>
                <a:cs typeface="Times New Roman" panose="02020603050405020304" pitchFamily="18" charset="0"/>
              </a:rPr>
              <a:t>Živjela sam u svijetu, a da me njegove čari nisu zanosile. Ne mogu reći da sam se od svijeta ikad otuđila, ali me dragi Bog svijetom proveo tako, da sam uvijek osjećala, da se prava sreća nalazi samo u Bogu. Zato su mi redovnice izgledale najsretnije.“ </a:t>
            </a:r>
            <a:endParaRPr lang="hr-HR" sz="2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Slika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09349">
            <a:off x="3413792" y="453235"/>
            <a:ext cx="5541147" cy="3739380"/>
          </a:xfrm>
          <a:prstGeom prst="rect">
            <a:avLst/>
          </a:prstGeom>
        </p:spPr>
      </p:pic>
      <p:pic>
        <p:nvPicPr>
          <p:cNvPr id="14" name="Slika 13"/>
          <p:cNvPicPr>
            <a:picLocks noChangeAspect="1"/>
          </p:cNvPicPr>
          <p:nvPr/>
        </p:nvPicPr>
        <p:blipFill rotWithShape="1">
          <a:blip r:embed="rId3"/>
          <a:srcRect b="21190"/>
          <a:stretch/>
        </p:blipFill>
        <p:spPr>
          <a:xfrm rot="21439958">
            <a:off x="194941" y="416540"/>
            <a:ext cx="3694496" cy="3843722"/>
          </a:xfrm>
          <a:prstGeom prst="rect">
            <a:avLst/>
          </a:prstGeom>
        </p:spPr>
      </p:pic>
      <p:sp>
        <p:nvSpPr>
          <p:cNvPr id="2" name="Pravokutnik 1"/>
          <p:cNvSpPr/>
          <p:nvPr/>
        </p:nvSpPr>
        <p:spPr>
          <a:xfrm>
            <a:off x="395536" y="4293096"/>
            <a:ext cx="6840760" cy="769441"/>
          </a:xfrm>
          <a:prstGeom prst="rect">
            <a:avLst/>
          </a:prstGeom>
        </p:spPr>
        <p:txBody>
          <a:bodyPr wrap="square">
            <a:spAutoFit/>
          </a:bodyPr>
          <a:lstStyle/>
          <a:p>
            <a:r>
              <a:rPr lang="hr-HR" sz="2200" dirty="0">
                <a:latin typeface="Times New Roman" panose="02020603050405020304" pitchFamily="18" charset="0"/>
                <a:ea typeface="Calibri" panose="020F0502020204030204" pitchFamily="34" charset="0"/>
                <a:cs typeface="Times New Roman" panose="02020603050405020304" pitchFamily="18" charset="0"/>
              </a:rPr>
              <a:t>Majka M. </a:t>
            </a:r>
            <a:r>
              <a:rPr lang="hr-HR" sz="2200" dirty="0" err="1">
                <a:latin typeface="Times New Roman" panose="02020603050405020304" pitchFamily="18" charset="0"/>
                <a:ea typeface="Calibri" panose="020F0502020204030204" pitchFamily="34" charset="0"/>
                <a:cs typeface="Times New Roman" panose="02020603050405020304" pitchFamily="18" charset="0"/>
              </a:rPr>
              <a:t>Amadeja</a:t>
            </a:r>
            <a:r>
              <a:rPr lang="hr-HR" sz="2200" dirty="0">
                <a:latin typeface="Times New Roman" panose="02020603050405020304" pitchFamily="18" charset="0"/>
                <a:ea typeface="Calibri" panose="020F0502020204030204" pitchFamily="34" charset="0"/>
                <a:cs typeface="Times New Roman" panose="02020603050405020304" pitchFamily="18" charset="0"/>
              </a:rPr>
              <a:t>, još kao djevojka, zapisala je da su časne sestre najsretnije osobe:</a:t>
            </a:r>
            <a:endParaRPr lang="hr-HR" sz="2200" dirty="0"/>
          </a:p>
        </p:txBody>
      </p:sp>
    </p:spTree>
    <p:extLst>
      <p:ext uri="{BB962C8B-B14F-4D97-AF65-F5344CB8AC3E}">
        <p14:creationId xmlns:p14="http://schemas.microsoft.com/office/powerpoint/2010/main" val="92471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Tema sustava Office">
  <a:themeElements>
    <a:clrScheme name="Tema sustava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sustava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sustava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Tema sustava Office">
  <a:themeElements>
    <a:clrScheme name="Tema sustava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sustava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sustava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3281</TotalTime>
  <Words>2269</Words>
  <Application>Microsoft Office PowerPoint</Application>
  <PresentationFormat>Prikaz na zaslonu (4:3)</PresentationFormat>
  <Paragraphs>176</Paragraphs>
  <Slides>34</Slides>
  <Notes>8</Notes>
  <HiddenSlides>0</HiddenSlides>
  <MMClips>0</MMClips>
  <ScaleCrop>false</ScaleCrop>
  <HeadingPairs>
    <vt:vector size="6" baseType="variant">
      <vt:variant>
        <vt:lpstr>Korišteni fontovi</vt:lpstr>
      </vt:variant>
      <vt:variant>
        <vt:i4>5</vt:i4>
      </vt:variant>
      <vt:variant>
        <vt:lpstr>Tema</vt:lpstr>
      </vt:variant>
      <vt:variant>
        <vt:i4>10</vt:i4>
      </vt:variant>
      <vt:variant>
        <vt:lpstr>Naslovi slajdova</vt:lpstr>
      </vt:variant>
      <vt:variant>
        <vt:i4>34</vt:i4>
      </vt:variant>
    </vt:vector>
  </HeadingPairs>
  <TitlesOfParts>
    <vt:vector size="49" baseType="lpstr">
      <vt:lpstr>Arial</vt:lpstr>
      <vt:lpstr>Calibri</vt:lpstr>
      <vt:lpstr>Calibri Light</vt:lpstr>
      <vt:lpstr>Times New Roman</vt:lpstr>
      <vt:lpstr>Wingdings</vt:lpstr>
      <vt:lpstr>Office tema</vt:lpstr>
      <vt:lpstr>1_Tema sustava Office</vt:lpstr>
      <vt:lpstr>2_Tema sustava Office</vt:lpstr>
      <vt:lpstr>3_Tema sustava Office</vt:lpstr>
      <vt:lpstr>Tema sustava Office</vt:lpstr>
      <vt:lpstr>5_Tema sustava Office</vt:lpstr>
      <vt:lpstr>7_Tema sustava Office</vt:lpstr>
      <vt:lpstr>6_Tema sustava Office</vt:lpstr>
      <vt:lpstr>2_Office tema</vt:lpstr>
      <vt:lpstr>4_Tema sustava Office</vt:lpstr>
      <vt:lpstr>Majka M. Amadeja Pavlović</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„Živjela sam u svijetu, a da me njegove čari nisu zanosile. Ne mogu reći da sam se od svijeta ikad otuđila, ali me dragi Bog svijetom proveo tako, da sam uvijek osjećala, da se prava sreća nalazi samo u Bogu. Zato su mi redovnice izgledale najsretnije.“ </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Microsoft</dc:creator>
  <cp:lastModifiedBy>Teuta Rezo</cp:lastModifiedBy>
  <cp:revision>406</cp:revision>
  <cp:lastPrinted>2023-02-05T18:09:40Z</cp:lastPrinted>
  <dcterms:created xsi:type="dcterms:W3CDTF">2021-01-06T12:05:56Z</dcterms:created>
  <dcterms:modified xsi:type="dcterms:W3CDTF">2023-10-12T11:37:12Z</dcterms:modified>
</cp:coreProperties>
</file>